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RQND Pro Wide" charset="1" panose="00000500000000000000"/>
      <p:regular r:id="rId50"/>
    </p:embeddedFont>
    <p:embeddedFont>
      <p:font typeface="Red Hat Display" charset="1" panose="02010503040201060303"/>
      <p:regular r:id="rId51"/>
    </p:embeddedFont>
    <p:embeddedFont>
      <p:font typeface="Red Hat Display Bold" charset="1" panose="02010803040201060303"/>
      <p:regular r:id="rId52"/>
    </p:embeddedFont>
    <p:embeddedFont>
      <p:font typeface="Canva Sans" charset="1" panose="020B0503030501040103"/>
      <p:regular r:id="rId53"/>
    </p:embeddedFont>
    <p:embeddedFont>
      <p:font typeface="Open Sans Bold" charset="1" panose="00000000000000000000"/>
      <p:regular r:id="rId54"/>
    </p:embeddedFont>
    <p:embeddedFont>
      <p:font typeface="Russo One" charset="1" panose="02000503050000020004"/>
      <p:regular r:id="rId55"/>
    </p:embeddedFont>
    <p:embeddedFont>
      <p:font typeface="Canva Sans Bold" charset="1" panose="020B0803030501040103"/>
      <p:regular r:id="rId56"/>
    </p:embeddedFont>
    <p:embeddedFont>
      <p:font typeface="Inter Bold" charset="1" panose="020B0802030000000004"/>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2.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35.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2" Target="../media/image35.jpe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1.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1.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jpeg" Type="http://schemas.openxmlformats.org/officeDocument/2006/relationships/image"/><Relationship Id="rId3" Target="../media/image79.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 Id="rId3" Target="../media/VAGZVsfpOnE.mp4" Type="http://schemas.openxmlformats.org/officeDocument/2006/relationships/video"/><Relationship Id="rId4" Target="../media/VAGZVsfpOnE.mp4" Type="http://schemas.microsoft.com/office/2007/relationships/media"/><Relationship Id="rId5" Target="../media/VAGZVsfpOnE.mp4" Type="http://schemas.openxmlformats.org/officeDocument/2006/relationships/video"/><Relationship Id="rId6" Target="../media/VAGZVsfpOnE.mp4" Type="http://schemas.microsoft.com/office/2007/relationships/media"/><Relationship Id="rId7" Target="../media/image3.png" Type="http://schemas.openxmlformats.org/officeDocument/2006/relationships/image"/><Relationship Id="rId8"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jpeg" Type="http://schemas.openxmlformats.org/officeDocument/2006/relationships/image"/><Relationship Id="rId3" Target="../media/VAF3lmq7Ba0.mp4" Type="http://schemas.openxmlformats.org/officeDocument/2006/relationships/video"/><Relationship Id="rId4" Target="../media/VAF3lmq7Ba0.mp4" Type="http://schemas.microsoft.com/office/2007/relationships/media"/><Relationship Id="rId5" Target="../media/image3.png" Type="http://schemas.openxmlformats.org/officeDocument/2006/relationships/image"/><Relationship Id="rId6"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51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7" id="7"/>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3">
              <a:alphaModFix amt="36000"/>
            </a:blip>
            <a:stretch>
              <a:fillRect l="0" t="0" r="0" b="0"/>
            </a:stretch>
          </a:blipFill>
        </p:spPr>
      </p:sp>
      <p:grpSp>
        <p:nvGrpSpPr>
          <p:cNvPr name="Group 8" id="8"/>
          <p:cNvGrpSpPr/>
          <p:nvPr/>
        </p:nvGrpSpPr>
        <p:grpSpPr>
          <a:xfrm rot="0">
            <a:off x="0" y="2510"/>
            <a:ext cx="18288000" cy="458226"/>
            <a:chOff x="0" y="0"/>
            <a:chExt cx="18180408" cy="455530"/>
          </a:xfrm>
        </p:grpSpPr>
        <p:sp>
          <p:nvSpPr>
            <p:cNvPr name="Freeform 9" id="9"/>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sp>
        <p:nvSpPr>
          <p:cNvPr name="TextBox 12" id="12"/>
          <p:cNvSpPr txBox="true"/>
          <p:nvPr/>
        </p:nvSpPr>
        <p:spPr>
          <a:xfrm rot="0">
            <a:off x="1166172" y="4233318"/>
            <a:ext cx="15955657" cy="2344341"/>
          </a:xfrm>
          <a:prstGeom prst="rect">
            <a:avLst/>
          </a:prstGeom>
        </p:spPr>
        <p:txBody>
          <a:bodyPr anchor="t" rtlCol="false" tIns="0" lIns="0" bIns="0" rIns="0">
            <a:spAutoFit/>
          </a:bodyPr>
          <a:lstStyle/>
          <a:p>
            <a:pPr algn="ctr">
              <a:lnSpc>
                <a:spcPts val="19103"/>
              </a:lnSpc>
            </a:pPr>
            <a:r>
              <a:rPr lang="en-US" sz="13743">
                <a:solidFill>
                  <a:srgbClr val="FFFFFF"/>
                </a:solidFill>
                <a:latin typeface="RQND Pro Wide"/>
                <a:ea typeface="RQND Pro Wide"/>
                <a:cs typeface="RQND Pro Wide"/>
                <a:sym typeface="RQND Pro Wide"/>
              </a:rPr>
              <a:t>GAY STATION</a:t>
            </a:r>
          </a:p>
        </p:txBody>
      </p:sp>
      <p:grpSp>
        <p:nvGrpSpPr>
          <p:cNvPr name="Group 13" id="13"/>
          <p:cNvGrpSpPr/>
          <p:nvPr/>
        </p:nvGrpSpPr>
        <p:grpSpPr>
          <a:xfrm rot="0">
            <a:off x="0" y="9464896"/>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9464896"/>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7" id="17"/>
          <p:cNvGrpSpPr/>
          <p:nvPr/>
        </p:nvGrpSpPr>
        <p:grpSpPr>
          <a:xfrm rot="0">
            <a:off x="7144065" y="3699407"/>
            <a:ext cx="3999870" cy="945259"/>
            <a:chOff x="0" y="0"/>
            <a:chExt cx="1459163" cy="344833"/>
          </a:xfrm>
        </p:grpSpPr>
        <p:sp>
          <p:nvSpPr>
            <p:cNvPr name="Freeform 18" id="18"/>
            <p:cNvSpPr/>
            <p:nvPr/>
          </p:nvSpPr>
          <p:spPr>
            <a:xfrm flipH="false" flipV="false" rot="0">
              <a:off x="0" y="0"/>
              <a:ext cx="1459163" cy="344833"/>
            </a:xfrm>
            <a:custGeom>
              <a:avLst/>
              <a:gdLst/>
              <a:ahLst/>
              <a:cxnLst/>
              <a:rect r="r" b="b" t="t" l="l"/>
              <a:pathLst>
                <a:path h="344833" w="1459163">
                  <a:moveTo>
                    <a:pt x="0" y="0"/>
                  </a:moveTo>
                  <a:lnTo>
                    <a:pt x="1459163" y="0"/>
                  </a:lnTo>
                  <a:lnTo>
                    <a:pt x="1459163" y="344833"/>
                  </a:lnTo>
                  <a:lnTo>
                    <a:pt x="0" y="344833"/>
                  </a:lnTo>
                  <a:close/>
                </a:path>
              </a:pathLst>
            </a:custGeom>
            <a:solidFill>
              <a:srgbClr val="3A2E5D"/>
            </a:solidFill>
          </p:spPr>
        </p:sp>
      </p:grpSp>
      <p:sp>
        <p:nvSpPr>
          <p:cNvPr name="Freeform 19" id="19"/>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4405919" y="6701796"/>
            <a:ext cx="9476163" cy="331018"/>
          </a:xfrm>
          <a:prstGeom prst="rect">
            <a:avLst/>
          </a:prstGeom>
        </p:spPr>
        <p:txBody>
          <a:bodyPr anchor="t" rtlCol="false" tIns="0" lIns="0" bIns="0" rIns="0">
            <a:spAutoFit/>
          </a:bodyPr>
          <a:lstStyle/>
          <a:p>
            <a:pPr algn="ctr">
              <a:lnSpc>
                <a:spcPts val="2754"/>
              </a:lnSpc>
            </a:pPr>
            <a:r>
              <a:rPr lang="en-US" sz="1967">
                <a:solidFill>
                  <a:srgbClr val="FFFFFF">
                    <a:alpha val="60000"/>
                  </a:srgbClr>
                </a:solidFill>
                <a:latin typeface="Red Hat Display"/>
                <a:ea typeface="Red Hat Display"/>
                <a:cs typeface="Red Hat Display"/>
                <a:sym typeface="Red Hat Display"/>
              </a:rPr>
              <a:t>Internet cafe number 1 in Thu Duc district</a:t>
            </a:r>
          </a:p>
        </p:txBody>
      </p:sp>
      <p:sp>
        <p:nvSpPr>
          <p:cNvPr name="TextBox 21" id="21"/>
          <p:cNvSpPr txBox="true"/>
          <p:nvPr/>
        </p:nvSpPr>
        <p:spPr>
          <a:xfrm rot="0">
            <a:off x="8115821" y="3963121"/>
            <a:ext cx="2056358" cy="379730"/>
          </a:xfrm>
          <a:prstGeom prst="rect">
            <a:avLst/>
          </a:prstGeom>
        </p:spPr>
        <p:txBody>
          <a:bodyPr anchor="t" rtlCol="false" tIns="0" lIns="0" bIns="0" rIns="0">
            <a:spAutoFit/>
          </a:bodyPr>
          <a:lstStyle/>
          <a:p>
            <a:pPr algn="l">
              <a:lnSpc>
                <a:spcPts val="3219"/>
              </a:lnSpc>
            </a:pPr>
            <a:r>
              <a:rPr lang="en-US" sz="2299" spc="22" b="true">
                <a:solidFill>
                  <a:srgbClr val="FFFFFF"/>
                </a:solidFill>
                <a:latin typeface="Red Hat Display Bold"/>
                <a:ea typeface="Red Hat Display Bold"/>
                <a:cs typeface="Red Hat Display Bold"/>
                <a:sym typeface="Red Hat Display Bold"/>
              </a:rPr>
              <a:t>WELCOME TO</a:t>
            </a:r>
          </a:p>
        </p:txBody>
      </p:sp>
      <p:grpSp>
        <p:nvGrpSpPr>
          <p:cNvPr name="Group 22" id="22"/>
          <p:cNvGrpSpPr/>
          <p:nvPr/>
        </p:nvGrpSpPr>
        <p:grpSpPr>
          <a:xfrm rot="0">
            <a:off x="0" y="0"/>
            <a:ext cx="952500" cy="822104"/>
            <a:chOff x="0" y="0"/>
            <a:chExt cx="6037910" cy="5211327"/>
          </a:xfrm>
        </p:grpSpPr>
        <p:sp>
          <p:nvSpPr>
            <p:cNvPr name="Freeform 23" id="2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4" id="24"/>
          <p:cNvGrpSpPr/>
          <p:nvPr/>
        </p:nvGrpSpPr>
        <p:grpSpPr>
          <a:xfrm rot="0">
            <a:off x="17335500" y="0"/>
            <a:ext cx="952500" cy="822104"/>
            <a:chOff x="0" y="0"/>
            <a:chExt cx="6037910" cy="5211327"/>
          </a:xfrm>
        </p:grpSpPr>
        <p:sp>
          <p:nvSpPr>
            <p:cNvPr name="Freeform 25" id="2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6" id="26"/>
          <p:cNvSpPr txBox="true"/>
          <p:nvPr/>
        </p:nvSpPr>
        <p:spPr>
          <a:xfrm rot="0">
            <a:off x="739361" y="8347657"/>
            <a:ext cx="16809278" cy="14719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G - Game Management</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A - Analytics</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Y - Yield Optimization</a:t>
            </a:r>
          </a:p>
        </p:txBody>
      </p:sp>
      <p:sp>
        <p:nvSpPr>
          <p:cNvPr name="TextBox 27" id="27"/>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796681" y="2932285"/>
            <a:ext cx="4706571" cy="2836021"/>
          </a:xfrm>
          <a:custGeom>
            <a:avLst/>
            <a:gdLst/>
            <a:ahLst/>
            <a:cxnLst/>
            <a:rect r="r" b="b" t="t" l="l"/>
            <a:pathLst>
              <a:path h="2836021" w="4706571">
                <a:moveTo>
                  <a:pt x="0" y="0"/>
                </a:moveTo>
                <a:lnTo>
                  <a:pt x="4706571" y="0"/>
                </a:lnTo>
                <a:lnTo>
                  <a:pt x="4706571" y="2836022"/>
                </a:lnTo>
                <a:lnTo>
                  <a:pt x="0" y="2836022"/>
                </a:lnTo>
                <a:lnTo>
                  <a:pt x="0" y="0"/>
                </a:lnTo>
                <a:close/>
              </a:path>
            </a:pathLst>
          </a:custGeom>
          <a:blipFill>
            <a:blip r:embed="rId2"/>
            <a:stretch>
              <a:fillRect l="0" t="-12233" r="0" b="-12233"/>
            </a:stretch>
          </a:blipFill>
        </p:spPr>
      </p:sp>
      <p:sp>
        <p:nvSpPr>
          <p:cNvPr name="Freeform 3" id="3"/>
          <p:cNvSpPr/>
          <p:nvPr/>
        </p:nvSpPr>
        <p:spPr>
          <a:xfrm flipH="false" flipV="false" rot="0">
            <a:off x="8010102" y="2207607"/>
            <a:ext cx="3440873" cy="2073354"/>
          </a:xfrm>
          <a:custGeom>
            <a:avLst/>
            <a:gdLst/>
            <a:ahLst/>
            <a:cxnLst/>
            <a:rect r="r" b="b" t="t" l="l"/>
            <a:pathLst>
              <a:path h="2073354" w="3440873">
                <a:moveTo>
                  <a:pt x="0" y="0"/>
                </a:moveTo>
                <a:lnTo>
                  <a:pt x="3440873" y="0"/>
                </a:lnTo>
                <a:lnTo>
                  <a:pt x="3440873" y="2073354"/>
                </a:lnTo>
                <a:lnTo>
                  <a:pt x="0" y="2073354"/>
                </a:lnTo>
                <a:lnTo>
                  <a:pt x="0" y="0"/>
                </a:lnTo>
                <a:close/>
              </a:path>
            </a:pathLst>
          </a:custGeom>
          <a:blipFill>
            <a:blip r:embed="rId3"/>
            <a:stretch>
              <a:fillRect l="0" t="-32978" r="0" b="-32978"/>
            </a:stretch>
          </a:blipFill>
        </p:spPr>
      </p:sp>
      <p:sp>
        <p:nvSpPr>
          <p:cNvPr name="Freeform 4" id="4"/>
          <p:cNvSpPr/>
          <p:nvPr/>
        </p:nvSpPr>
        <p:spPr>
          <a:xfrm flipH="false" flipV="false" rot="0">
            <a:off x="8010102" y="4731630"/>
            <a:ext cx="3440873" cy="2073354"/>
          </a:xfrm>
          <a:custGeom>
            <a:avLst/>
            <a:gdLst/>
            <a:ahLst/>
            <a:cxnLst/>
            <a:rect r="r" b="b" t="t" l="l"/>
            <a:pathLst>
              <a:path h="2073354" w="3440873">
                <a:moveTo>
                  <a:pt x="0" y="0"/>
                </a:moveTo>
                <a:lnTo>
                  <a:pt x="3440873" y="0"/>
                </a:lnTo>
                <a:lnTo>
                  <a:pt x="3440873" y="2073354"/>
                </a:lnTo>
                <a:lnTo>
                  <a:pt x="0" y="2073354"/>
                </a:lnTo>
                <a:lnTo>
                  <a:pt x="0" y="0"/>
                </a:lnTo>
                <a:close/>
              </a:path>
            </a:pathLst>
          </a:custGeom>
          <a:blipFill>
            <a:blip r:embed="rId4"/>
            <a:stretch>
              <a:fillRect l="0" t="-5218" r="0" b="-5218"/>
            </a:stretch>
          </a:blipFill>
        </p:spPr>
      </p:sp>
      <p:sp>
        <p:nvSpPr>
          <p:cNvPr name="Freeform 5" id="5"/>
          <p:cNvSpPr/>
          <p:nvPr/>
        </p:nvSpPr>
        <p:spPr>
          <a:xfrm flipH="false" flipV="false" rot="0">
            <a:off x="8010102" y="7583746"/>
            <a:ext cx="3440873" cy="2073354"/>
          </a:xfrm>
          <a:custGeom>
            <a:avLst/>
            <a:gdLst/>
            <a:ahLst/>
            <a:cxnLst/>
            <a:rect r="r" b="b" t="t" l="l"/>
            <a:pathLst>
              <a:path h="2073354" w="3440873">
                <a:moveTo>
                  <a:pt x="0" y="0"/>
                </a:moveTo>
                <a:lnTo>
                  <a:pt x="3440873" y="0"/>
                </a:lnTo>
                <a:lnTo>
                  <a:pt x="3440873" y="2073354"/>
                </a:lnTo>
                <a:lnTo>
                  <a:pt x="0" y="2073354"/>
                </a:lnTo>
                <a:lnTo>
                  <a:pt x="0" y="0"/>
                </a:lnTo>
                <a:close/>
              </a:path>
            </a:pathLst>
          </a:custGeom>
          <a:blipFill>
            <a:blip r:embed="rId5"/>
            <a:stretch>
              <a:fillRect l="-3561" t="0" r="-3561" b="0"/>
            </a:stretch>
          </a:blipFill>
        </p:spPr>
      </p:sp>
      <p:sp>
        <p:nvSpPr>
          <p:cNvPr name="TextBox 6" id="6"/>
          <p:cNvSpPr txBox="true"/>
          <p:nvPr/>
        </p:nvSpPr>
        <p:spPr>
          <a:xfrm rot="0">
            <a:off x="952500" y="1155412"/>
            <a:ext cx="7057602" cy="1052195"/>
          </a:xfrm>
          <a:prstGeom prst="rect">
            <a:avLst/>
          </a:prstGeom>
        </p:spPr>
        <p:txBody>
          <a:bodyPr anchor="t" rtlCol="false" tIns="0" lIns="0" bIns="0" rIns="0">
            <a:spAutoFit/>
          </a:bodyPr>
          <a:lstStyle/>
          <a:p>
            <a:pPr algn="l" marL="0" indent="0" lvl="0">
              <a:lnSpc>
                <a:spcPts val="8680"/>
              </a:lnSpc>
              <a:spcBef>
                <a:spcPct val="0"/>
              </a:spcBef>
            </a:pPr>
            <a:r>
              <a:rPr lang="en-US" sz="6200" spc="62">
                <a:solidFill>
                  <a:srgbClr val="FFFFFF"/>
                </a:solidFill>
                <a:latin typeface="RQND Pro Wide"/>
                <a:ea typeface="RQND Pro Wide"/>
                <a:cs typeface="RQND Pro Wide"/>
                <a:sym typeface="RQND Pro Wide"/>
              </a:rPr>
              <a:t>main scope</a:t>
            </a:r>
          </a:p>
        </p:txBody>
      </p:sp>
      <p:sp>
        <p:nvSpPr>
          <p:cNvPr name="TextBox 7" id="7"/>
          <p:cNvSpPr txBox="true"/>
          <p:nvPr/>
        </p:nvSpPr>
        <p:spPr>
          <a:xfrm rot="0">
            <a:off x="872881" y="6230269"/>
            <a:ext cx="4630371" cy="455295"/>
          </a:xfrm>
          <a:prstGeom prst="rect">
            <a:avLst/>
          </a:prstGeom>
        </p:spPr>
        <p:txBody>
          <a:bodyPr anchor="t" rtlCol="false" tIns="0" lIns="0" bIns="0" rIns="0">
            <a:spAutoFit/>
          </a:bodyPr>
          <a:lstStyle/>
          <a:p>
            <a:pPr algn="l">
              <a:lnSpc>
                <a:spcPts val="3779"/>
              </a:lnSpc>
            </a:pPr>
            <a:r>
              <a:rPr lang="en-US" sz="2699" spc="26" b="true">
                <a:solidFill>
                  <a:srgbClr val="FFFFFF"/>
                </a:solidFill>
                <a:latin typeface="Red Hat Display Bold"/>
                <a:ea typeface="Red Hat Display Bold"/>
                <a:cs typeface="Red Hat Display Bold"/>
                <a:sym typeface="Red Hat Display Bold"/>
              </a:rPr>
              <a:t>Order Management</a:t>
            </a:r>
          </a:p>
        </p:txBody>
      </p:sp>
      <p:sp>
        <p:nvSpPr>
          <p:cNvPr name="TextBox 8" id="8"/>
          <p:cNvSpPr txBox="true"/>
          <p:nvPr/>
        </p:nvSpPr>
        <p:spPr>
          <a:xfrm rot="0">
            <a:off x="11627632" y="2317213"/>
            <a:ext cx="4630371" cy="455295"/>
          </a:xfrm>
          <a:prstGeom prst="rect">
            <a:avLst/>
          </a:prstGeom>
        </p:spPr>
        <p:txBody>
          <a:bodyPr anchor="t" rtlCol="false" tIns="0" lIns="0" bIns="0" rIns="0">
            <a:spAutoFit/>
          </a:bodyPr>
          <a:lstStyle/>
          <a:p>
            <a:pPr algn="l">
              <a:lnSpc>
                <a:spcPts val="3779"/>
              </a:lnSpc>
            </a:pPr>
            <a:r>
              <a:rPr lang="en-US" sz="2699" spc="26" b="true">
                <a:solidFill>
                  <a:srgbClr val="FFFFFF"/>
                </a:solidFill>
                <a:latin typeface="Red Hat Display Bold"/>
                <a:ea typeface="Red Hat Display Bold"/>
                <a:cs typeface="Red Hat Display Bold"/>
                <a:sym typeface="Red Hat Display Bold"/>
              </a:rPr>
              <a:t>Smooth checkout process</a:t>
            </a:r>
          </a:p>
        </p:txBody>
      </p:sp>
      <p:sp>
        <p:nvSpPr>
          <p:cNvPr name="TextBox 9" id="9"/>
          <p:cNvSpPr txBox="true"/>
          <p:nvPr/>
        </p:nvSpPr>
        <p:spPr>
          <a:xfrm rot="0">
            <a:off x="11627632" y="4684005"/>
            <a:ext cx="4630371" cy="455295"/>
          </a:xfrm>
          <a:prstGeom prst="rect">
            <a:avLst/>
          </a:prstGeom>
        </p:spPr>
        <p:txBody>
          <a:bodyPr anchor="t" rtlCol="false" tIns="0" lIns="0" bIns="0" rIns="0">
            <a:spAutoFit/>
          </a:bodyPr>
          <a:lstStyle/>
          <a:p>
            <a:pPr algn="l">
              <a:lnSpc>
                <a:spcPts val="3779"/>
              </a:lnSpc>
            </a:pPr>
            <a:r>
              <a:rPr lang="en-US" sz="2699" spc="26" b="true">
                <a:solidFill>
                  <a:srgbClr val="FFFFFF"/>
                </a:solidFill>
                <a:latin typeface="Red Hat Display Bold"/>
                <a:ea typeface="Red Hat Display Bold"/>
                <a:cs typeface="Red Hat Display Bold"/>
                <a:sym typeface="Red Hat Display Bold"/>
              </a:rPr>
              <a:t>Security</a:t>
            </a:r>
          </a:p>
        </p:txBody>
      </p:sp>
      <p:sp>
        <p:nvSpPr>
          <p:cNvPr name="TextBox 10" id="10"/>
          <p:cNvSpPr txBox="true"/>
          <p:nvPr/>
        </p:nvSpPr>
        <p:spPr>
          <a:xfrm rot="0">
            <a:off x="11627632" y="7536121"/>
            <a:ext cx="6030468" cy="455295"/>
          </a:xfrm>
          <a:prstGeom prst="rect">
            <a:avLst/>
          </a:prstGeom>
        </p:spPr>
        <p:txBody>
          <a:bodyPr anchor="t" rtlCol="false" tIns="0" lIns="0" bIns="0" rIns="0">
            <a:spAutoFit/>
          </a:bodyPr>
          <a:lstStyle/>
          <a:p>
            <a:pPr algn="l">
              <a:lnSpc>
                <a:spcPts val="3779"/>
              </a:lnSpc>
            </a:pPr>
            <a:r>
              <a:rPr lang="en-US" sz="2699" spc="26" b="true">
                <a:solidFill>
                  <a:srgbClr val="FFFFFF"/>
                </a:solidFill>
                <a:latin typeface="Red Hat Display Bold"/>
                <a:ea typeface="Red Hat Display Bold"/>
                <a:cs typeface="Red Hat Display Bold"/>
                <a:sym typeface="Red Hat Display Bold"/>
              </a:rPr>
              <a:t>Forgot Password Mechanism</a:t>
            </a:r>
          </a:p>
        </p:txBody>
      </p:sp>
      <p:sp>
        <p:nvSpPr>
          <p:cNvPr name="TextBox 11" id="11"/>
          <p:cNvSpPr txBox="true"/>
          <p:nvPr/>
        </p:nvSpPr>
        <p:spPr>
          <a:xfrm rot="0">
            <a:off x="796681" y="6757359"/>
            <a:ext cx="6802016" cy="188404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The system supports order processing, product management and menu customization, ensuring fast and accurate ordering and tracking.</a:t>
            </a:r>
          </a:p>
        </p:txBody>
      </p:sp>
      <p:sp>
        <p:nvSpPr>
          <p:cNvPr name="TextBox 12" id="12"/>
          <p:cNvSpPr txBox="true"/>
          <p:nvPr/>
        </p:nvSpPr>
        <p:spPr>
          <a:xfrm rot="0">
            <a:off x="11627632" y="2786234"/>
            <a:ext cx="6802016" cy="140779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Process payments, manage invoices and generate receipts, support multiple payment methods</a:t>
            </a:r>
          </a:p>
        </p:txBody>
      </p:sp>
      <p:sp>
        <p:nvSpPr>
          <p:cNvPr name="TextBox 13" id="13"/>
          <p:cNvSpPr txBox="true"/>
          <p:nvPr/>
        </p:nvSpPr>
        <p:spPr>
          <a:xfrm rot="0">
            <a:off x="11627632" y="5397188"/>
            <a:ext cx="6802016" cy="188404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Manage administrator and user information database, ensure limited access rights and easily check, add, delete accounts.</a:t>
            </a:r>
          </a:p>
        </p:txBody>
      </p:sp>
      <p:sp>
        <p:nvSpPr>
          <p:cNvPr name="TextBox 14" id="14"/>
          <p:cNvSpPr txBox="true"/>
          <p:nvPr/>
        </p:nvSpPr>
        <p:spPr>
          <a:xfrm rot="0">
            <a:off x="11627632" y="8248591"/>
            <a:ext cx="6802016" cy="140779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Provides a secure and easy-to-use method for users to recover their passwords</a:t>
            </a:r>
          </a:p>
        </p:txBody>
      </p:sp>
      <p:grpSp>
        <p:nvGrpSpPr>
          <p:cNvPr name="Group 15" id="15"/>
          <p:cNvGrpSpPr/>
          <p:nvPr/>
        </p:nvGrpSpPr>
        <p:grpSpPr>
          <a:xfrm rot="0">
            <a:off x="0" y="9464896"/>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7" id="17"/>
          <p:cNvGrpSpPr/>
          <p:nvPr/>
        </p:nvGrpSpPr>
        <p:grpSpPr>
          <a:xfrm rot="0">
            <a:off x="17335500" y="9464896"/>
            <a:ext cx="952500" cy="822104"/>
            <a:chOff x="0" y="0"/>
            <a:chExt cx="6037910" cy="5211327"/>
          </a:xfrm>
        </p:grpSpPr>
        <p:sp>
          <p:nvSpPr>
            <p:cNvPr name="Freeform 18" id="1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9" id="19"/>
          <p:cNvGrpSpPr/>
          <p:nvPr/>
        </p:nvGrpSpPr>
        <p:grpSpPr>
          <a:xfrm rot="0">
            <a:off x="0" y="0"/>
            <a:ext cx="952500" cy="822104"/>
            <a:chOff x="0" y="0"/>
            <a:chExt cx="6037910" cy="5211327"/>
          </a:xfrm>
        </p:grpSpPr>
        <p:sp>
          <p:nvSpPr>
            <p:cNvPr name="Freeform 20" id="2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1" id="21"/>
          <p:cNvGrpSpPr/>
          <p:nvPr/>
        </p:nvGrpSpPr>
        <p:grpSpPr>
          <a:xfrm rot="0">
            <a:off x="17335500" y="0"/>
            <a:ext cx="952500" cy="822104"/>
            <a:chOff x="0" y="0"/>
            <a:chExt cx="6037910" cy="5211327"/>
          </a:xfrm>
        </p:grpSpPr>
        <p:sp>
          <p:nvSpPr>
            <p:cNvPr name="Freeform 22" id="2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3" id="23"/>
          <p:cNvSpPr/>
          <p:nvPr/>
        </p:nvSpPr>
        <p:spPr>
          <a:xfrm flipV="true">
            <a:off x="796681" y="5768307"/>
            <a:ext cx="4706571" cy="0"/>
          </a:xfrm>
          <a:prstGeom prst="line">
            <a:avLst/>
          </a:prstGeom>
          <a:ln cap="flat" w="123825">
            <a:solidFill>
              <a:srgbClr val="7243F5"/>
            </a:solidFill>
            <a:prstDash val="solid"/>
            <a:headEnd type="none" len="sm" w="sm"/>
            <a:tailEnd type="none" len="sm" w="sm"/>
          </a:ln>
        </p:spPr>
      </p:sp>
      <p:sp>
        <p:nvSpPr>
          <p:cNvPr name="TextBox 24" id="24"/>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51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7" id="7"/>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3">
              <a:alphaModFix amt="36000"/>
            </a:blip>
            <a:stretch>
              <a:fillRect l="0" t="0" r="0" b="0"/>
            </a:stretch>
          </a:blipFill>
        </p:spPr>
      </p:sp>
      <p:grpSp>
        <p:nvGrpSpPr>
          <p:cNvPr name="Group 8" id="8"/>
          <p:cNvGrpSpPr/>
          <p:nvPr/>
        </p:nvGrpSpPr>
        <p:grpSpPr>
          <a:xfrm rot="0">
            <a:off x="0" y="2510"/>
            <a:ext cx="18288000" cy="458226"/>
            <a:chOff x="0" y="0"/>
            <a:chExt cx="18180408" cy="455530"/>
          </a:xfrm>
        </p:grpSpPr>
        <p:sp>
          <p:nvSpPr>
            <p:cNvPr name="Freeform 9" id="9"/>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sp>
        <p:nvSpPr>
          <p:cNvPr name="TextBox 12" id="12"/>
          <p:cNvSpPr txBox="true"/>
          <p:nvPr/>
        </p:nvSpPr>
        <p:spPr>
          <a:xfrm rot="0">
            <a:off x="-1432046" y="4692605"/>
            <a:ext cx="21345337" cy="2195154"/>
          </a:xfrm>
          <a:prstGeom prst="rect">
            <a:avLst/>
          </a:prstGeom>
        </p:spPr>
        <p:txBody>
          <a:bodyPr anchor="t" rtlCol="false" tIns="0" lIns="0" bIns="0" rIns="0">
            <a:spAutoFit/>
          </a:bodyPr>
          <a:lstStyle/>
          <a:p>
            <a:pPr algn="ctr">
              <a:lnSpc>
                <a:spcPts val="17852"/>
              </a:lnSpc>
            </a:pPr>
            <a:r>
              <a:rPr lang="en-US" sz="12843">
                <a:solidFill>
                  <a:srgbClr val="FFFFFF"/>
                </a:solidFill>
                <a:latin typeface="RQND Pro Wide"/>
                <a:ea typeface="RQND Pro Wide"/>
                <a:cs typeface="RQND Pro Wide"/>
                <a:sym typeface="RQND Pro Wide"/>
              </a:rPr>
              <a:t>Literature Review</a:t>
            </a:r>
          </a:p>
        </p:txBody>
      </p:sp>
      <p:grpSp>
        <p:nvGrpSpPr>
          <p:cNvPr name="Group 13" id="13"/>
          <p:cNvGrpSpPr/>
          <p:nvPr/>
        </p:nvGrpSpPr>
        <p:grpSpPr>
          <a:xfrm rot="0">
            <a:off x="0" y="9464896"/>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9464896"/>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7" id="17"/>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0" y="0"/>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0" id="20"/>
          <p:cNvGrpSpPr/>
          <p:nvPr/>
        </p:nvGrpSpPr>
        <p:grpSpPr>
          <a:xfrm rot="0">
            <a:off x="17335500" y="0"/>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2" id="22"/>
          <p:cNvSpPr txBox="true"/>
          <p:nvPr/>
        </p:nvSpPr>
        <p:spPr>
          <a:xfrm rot="0">
            <a:off x="952500" y="6501875"/>
            <a:ext cx="16809278" cy="2462531"/>
          </a:xfrm>
          <a:prstGeom prst="rect">
            <a:avLst/>
          </a:prstGeom>
        </p:spPr>
        <p:txBody>
          <a:bodyPr anchor="t" rtlCol="false" tIns="0" lIns="0" bIns="0" rIns="0">
            <a:spAutoFit/>
          </a:bodyPr>
          <a:lstStyle/>
          <a:p>
            <a:pPr algn="ctr">
              <a:lnSpc>
                <a:spcPts val="3919"/>
              </a:lnSpc>
            </a:pP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Method &amp; Solution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Result conclusion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Video Demo</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QQA</a:t>
            </a:r>
          </a:p>
        </p:txBody>
      </p:sp>
      <p:sp>
        <p:nvSpPr>
          <p:cNvPr name="TextBox 23" id="23"/>
          <p:cNvSpPr txBox="true"/>
          <p:nvPr/>
        </p:nvSpPr>
        <p:spPr>
          <a:xfrm rot="0">
            <a:off x="952500" y="4957118"/>
            <a:ext cx="16809278" cy="9766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Introduction</a:t>
            </a:r>
          </a:p>
          <a:p>
            <a:pPr algn="ctr">
              <a:lnSpc>
                <a:spcPts val="39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325505" y="4945621"/>
            <a:ext cx="12235114" cy="12158644"/>
          </a:xfrm>
          <a:custGeom>
            <a:avLst/>
            <a:gdLst/>
            <a:ahLst/>
            <a:cxnLst/>
            <a:rect r="r" b="b" t="t" l="l"/>
            <a:pathLst>
              <a:path h="12158644" w="12235114">
                <a:moveTo>
                  <a:pt x="0" y="0"/>
                </a:moveTo>
                <a:lnTo>
                  <a:pt x="12235113" y="0"/>
                </a:lnTo>
                <a:lnTo>
                  <a:pt x="12235113" y="12158644"/>
                </a:lnTo>
                <a:lnTo>
                  <a:pt x="0" y="12158644"/>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147662" y="2610825"/>
            <a:ext cx="7548924" cy="5157615"/>
          </a:xfrm>
          <a:custGeom>
            <a:avLst/>
            <a:gdLst/>
            <a:ahLst/>
            <a:cxnLst/>
            <a:rect r="r" b="b" t="t" l="l"/>
            <a:pathLst>
              <a:path h="5157615" w="7548924">
                <a:moveTo>
                  <a:pt x="0" y="0"/>
                </a:moveTo>
                <a:lnTo>
                  <a:pt x="7548924" y="0"/>
                </a:lnTo>
                <a:lnTo>
                  <a:pt x="7548924" y="5157615"/>
                </a:lnTo>
                <a:lnTo>
                  <a:pt x="0" y="5157615"/>
                </a:lnTo>
                <a:lnTo>
                  <a:pt x="0" y="0"/>
                </a:lnTo>
                <a:close/>
              </a:path>
            </a:pathLst>
          </a:custGeom>
          <a:blipFill>
            <a:blip r:embed="rId3"/>
            <a:stretch>
              <a:fillRect l="-12517" t="-4860" r="0" b="-4860"/>
            </a:stretch>
          </a:blipFill>
        </p:spPr>
      </p:sp>
      <p:sp>
        <p:nvSpPr>
          <p:cNvPr name="AutoShape 4" id="4"/>
          <p:cNvSpPr/>
          <p:nvPr/>
        </p:nvSpPr>
        <p:spPr>
          <a:xfrm>
            <a:off x="147662" y="7768440"/>
            <a:ext cx="7548924" cy="0"/>
          </a:xfrm>
          <a:prstGeom prst="line">
            <a:avLst/>
          </a:prstGeom>
          <a:ln cap="flat" w="123825">
            <a:solidFill>
              <a:srgbClr val="7243F5"/>
            </a:solidFill>
            <a:prstDash val="solid"/>
            <a:headEnd type="none" len="sm" w="sm"/>
            <a:tailEnd type="none" len="sm" w="sm"/>
          </a:ln>
        </p:spPr>
      </p:sp>
      <p:sp>
        <p:nvSpPr>
          <p:cNvPr name="TextBox 5" id="5"/>
          <p:cNvSpPr txBox="true"/>
          <p:nvPr/>
        </p:nvSpPr>
        <p:spPr>
          <a:xfrm rot="0">
            <a:off x="9144000" y="1563075"/>
            <a:ext cx="7131264" cy="1047750"/>
          </a:xfrm>
          <a:prstGeom prst="rect">
            <a:avLst/>
          </a:prstGeom>
        </p:spPr>
        <p:txBody>
          <a:bodyPr anchor="t" rtlCol="false" tIns="0" lIns="0" bIns="0" rIns="0">
            <a:spAutoFit/>
          </a:bodyPr>
          <a:lstStyle/>
          <a:p>
            <a:pPr algn="ctr">
              <a:lnSpc>
                <a:spcPts val="8400"/>
              </a:lnSpc>
            </a:pPr>
            <a:r>
              <a:rPr lang="en-US" sz="6000" spc="60">
                <a:solidFill>
                  <a:srgbClr val="FFFFFF"/>
                </a:solidFill>
                <a:latin typeface="RQND Pro Wide"/>
                <a:ea typeface="RQND Pro Wide"/>
                <a:cs typeface="RQND Pro Wide"/>
                <a:sym typeface="RQND Pro Wide"/>
              </a:rPr>
              <a:t>overview</a:t>
            </a:r>
          </a:p>
        </p:txBody>
      </p:sp>
      <p:sp>
        <p:nvSpPr>
          <p:cNvPr name="AutoShape 6" id="6"/>
          <p:cNvSpPr/>
          <p:nvPr/>
        </p:nvSpPr>
        <p:spPr>
          <a:xfrm>
            <a:off x="10126600" y="2591775"/>
            <a:ext cx="5166065" cy="0"/>
          </a:xfrm>
          <a:prstGeom prst="line">
            <a:avLst/>
          </a:prstGeom>
          <a:ln cap="flat" w="66675">
            <a:solidFill>
              <a:srgbClr val="7243F5"/>
            </a:solidFill>
            <a:prstDash val="solid"/>
            <a:headEnd type="none" len="sm" w="sm"/>
            <a:tailEnd type="none" len="sm" w="sm"/>
          </a:ln>
        </p:spPr>
      </p:sp>
      <p:sp>
        <p:nvSpPr>
          <p:cNvPr name="AutoShape 7" id="7"/>
          <p:cNvSpPr/>
          <p:nvPr/>
        </p:nvSpPr>
        <p:spPr>
          <a:xfrm>
            <a:off x="11526633" y="2558437"/>
            <a:ext cx="2457556" cy="0"/>
          </a:xfrm>
          <a:prstGeom prst="line">
            <a:avLst/>
          </a:prstGeom>
          <a:ln cap="flat" w="104775">
            <a:solidFill>
              <a:srgbClr val="7243F5"/>
            </a:solidFill>
            <a:prstDash val="solid"/>
            <a:headEnd type="none" len="sm" w="sm"/>
            <a:tailEnd type="none" len="sm" w="sm"/>
          </a:ln>
        </p:spPr>
      </p:sp>
      <p:sp>
        <p:nvSpPr>
          <p:cNvPr name="TextBox 8" id="8"/>
          <p:cNvSpPr txBox="true"/>
          <p:nvPr/>
        </p:nvSpPr>
        <p:spPr>
          <a:xfrm rot="0">
            <a:off x="8251523" y="3974316"/>
            <a:ext cx="9007777" cy="1967231"/>
          </a:xfrm>
          <a:prstGeom prst="rect">
            <a:avLst/>
          </a:prstGeom>
        </p:spPr>
        <p:txBody>
          <a:bodyPr anchor="t" rtlCol="false" tIns="0" lIns="0" bIns="0" rIns="0">
            <a:spAutoFit/>
          </a:bodyPr>
          <a:lstStyle/>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In big cyber gaming, net management software is becoming an important trend. We decided to develop a management system that enhances player experience and optimizes the workflow for staff.</a:t>
            </a:r>
          </a:p>
        </p:txBody>
      </p:sp>
      <p:grpSp>
        <p:nvGrpSpPr>
          <p:cNvPr name="Group 9" id="9"/>
          <p:cNvGrpSpPr/>
          <p:nvPr/>
        </p:nvGrpSpPr>
        <p:grpSpPr>
          <a:xfrm rot="0">
            <a:off x="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9464896"/>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0"/>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7" id="17"/>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485249" y="2290018"/>
            <a:ext cx="6728928" cy="4109750"/>
            <a:chOff x="0" y="0"/>
            <a:chExt cx="8971905" cy="5479667"/>
          </a:xfrm>
        </p:grpSpPr>
        <p:pic>
          <p:nvPicPr>
            <p:cNvPr name="Picture 3" id="3"/>
            <p:cNvPicPr>
              <a:picLocks noChangeAspect="true"/>
            </p:cNvPicPr>
            <p:nvPr/>
          </p:nvPicPr>
          <p:blipFill>
            <a:blip r:embed="rId2"/>
            <a:srcRect l="4360" t="0" r="4360" b="0"/>
            <a:stretch>
              <a:fillRect/>
            </a:stretch>
          </p:blipFill>
          <p:spPr>
            <a:xfrm flipH="false" flipV="false">
              <a:off x="0" y="0"/>
              <a:ext cx="8971905" cy="5479667"/>
            </a:xfrm>
            <a:prstGeom prst="rect">
              <a:avLst/>
            </a:prstGeom>
          </p:spPr>
        </p:pic>
      </p:grpSp>
      <p:sp>
        <p:nvSpPr>
          <p:cNvPr name="TextBox 4" id="4"/>
          <p:cNvSpPr txBox="true"/>
          <p:nvPr/>
        </p:nvSpPr>
        <p:spPr>
          <a:xfrm rot="0">
            <a:off x="1335109" y="1085215"/>
            <a:ext cx="10547464" cy="1036752"/>
          </a:xfrm>
          <a:prstGeom prst="rect">
            <a:avLst/>
          </a:prstGeom>
        </p:spPr>
        <p:txBody>
          <a:bodyPr anchor="t" rtlCol="false" tIns="0" lIns="0" bIns="0" rIns="0">
            <a:spAutoFit/>
          </a:bodyPr>
          <a:lstStyle/>
          <a:p>
            <a:pPr algn="l">
              <a:lnSpc>
                <a:spcPts val="8481"/>
              </a:lnSpc>
            </a:pPr>
            <a:r>
              <a:rPr lang="en-US" sz="6057" spc="60">
                <a:solidFill>
                  <a:srgbClr val="FFFFFF"/>
                </a:solidFill>
                <a:latin typeface="RQND Pro Wide"/>
                <a:ea typeface="RQND Pro Wide"/>
                <a:cs typeface="RQND Pro Wide"/>
                <a:sym typeface="RQND Pro Wide"/>
              </a:rPr>
              <a:t>CUSTOMER INTERFACE</a:t>
            </a:r>
          </a:p>
        </p:txBody>
      </p:sp>
      <p:grpSp>
        <p:nvGrpSpPr>
          <p:cNvPr name="Group 5" id="5"/>
          <p:cNvGrpSpPr/>
          <p:nvPr/>
        </p:nvGrpSpPr>
        <p:grpSpPr>
          <a:xfrm rot="0">
            <a:off x="14294499" y="1578204"/>
            <a:ext cx="1355505" cy="341926"/>
            <a:chOff x="0" y="0"/>
            <a:chExt cx="604163" cy="152400"/>
          </a:xfrm>
        </p:grpSpPr>
        <p:sp>
          <p:nvSpPr>
            <p:cNvPr name="Freeform 6" id="6"/>
            <p:cNvSpPr/>
            <p:nvPr/>
          </p:nvSpPr>
          <p:spPr>
            <a:xfrm flipH="false" flipV="false" rot="0">
              <a:off x="0" y="0"/>
              <a:ext cx="604163" cy="152400"/>
            </a:xfrm>
            <a:custGeom>
              <a:avLst/>
              <a:gdLst/>
              <a:ahLst/>
              <a:cxnLst/>
              <a:rect r="r" b="b" t="t" l="l"/>
              <a:pathLst>
                <a:path h="152400" w="604163">
                  <a:moveTo>
                    <a:pt x="0" y="0"/>
                  </a:moveTo>
                  <a:lnTo>
                    <a:pt x="604163" y="0"/>
                  </a:lnTo>
                  <a:lnTo>
                    <a:pt x="604163" y="152400"/>
                  </a:lnTo>
                  <a:lnTo>
                    <a:pt x="0" y="152400"/>
                  </a:lnTo>
                  <a:close/>
                </a:path>
              </a:pathLst>
            </a:custGeom>
            <a:solidFill>
              <a:srgbClr val="7243F5"/>
            </a:solidFill>
          </p:spPr>
        </p:sp>
      </p:grpSp>
      <p:sp>
        <p:nvSpPr>
          <p:cNvPr name="TextBox 7" id="7"/>
          <p:cNvSpPr txBox="true"/>
          <p:nvPr/>
        </p:nvSpPr>
        <p:spPr>
          <a:xfrm rot="0">
            <a:off x="14159632" y="1564608"/>
            <a:ext cx="2134319" cy="331018"/>
          </a:xfrm>
          <a:prstGeom prst="rect">
            <a:avLst/>
          </a:prstGeom>
        </p:spPr>
        <p:txBody>
          <a:bodyPr anchor="t" rtlCol="false" tIns="0" lIns="0" bIns="0" rIns="0">
            <a:spAutoFit/>
          </a:bodyPr>
          <a:lstStyle/>
          <a:p>
            <a:pPr algn="r">
              <a:lnSpc>
                <a:spcPts val="2754"/>
              </a:lnSpc>
            </a:pPr>
            <a:r>
              <a:rPr lang="en-US" sz="1967">
                <a:solidFill>
                  <a:srgbClr val="FFFFFF"/>
                </a:solidFill>
                <a:latin typeface="Canva Sans"/>
                <a:ea typeface="Canva Sans"/>
                <a:cs typeface="Canva Sans"/>
                <a:sym typeface="Canva Sans"/>
              </a:rPr>
              <a:t>GAY STATION</a:t>
            </a:r>
          </a:p>
        </p:txBody>
      </p:sp>
      <p:grpSp>
        <p:nvGrpSpPr>
          <p:cNvPr name="Group 8" id="8"/>
          <p:cNvGrpSpPr/>
          <p:nvPr/>
        </p:nvGrpSpPr>
        <p:grpSpPr>
          <a:xfrm rot="0">
            <a:off x="9596059" y="2290018"/>
            <a:ext cx="7739441" cy="4109750"/>
            <a:chOff x="0" y="0"/>
            <a:chExt cx="10319254" cy="5479667"/>
          </a:xfrm>
        </p:grpSpPr>
        <p:pic>
          <p:nvPicPr>
            <p:cNvPr name="Picture 9" id="9"/>
            <p:cNvPicPr>
              <a:picLocks noChangeAspect="true"/>
            </p:cNvPicPr>
            <p:nvPr/>
          </p:nvPicPr>
          <p:blipFill>
            <a:blip r:embed="rId3"/>
            <a:srcRect l="1978" t="0" r="1978" b="0"/>
            <a:stretch>
              <a:fillRect/>
            </a:stretch>
          </p:blipFill>
          <p:spPr>
            <a:xfrm flipH="false" flipV="false">
              <a:off x="0" y="0"/>
              <a:ext cx="10319254" cy="5479667"/>
            </a:xfrm>
            <a:prstGeom prst="rect">
              <a:avLst/>
            </a:prstGeom>
          </p:spPr>
        </p:pic>
      </p:grpSp>
      <p:grpSp>
        <p:nvGrpSpPr>
          <p:cNvPr name="Group 10" id="10"/>
          <p:cNvGrpSpPr/>
          <p:nvPr/>
        </p:nvGrpSpPr>
        <p:grpSpPr>
          <a:xfrm rot="0">
            <a:off x="1410238" y="6144213"/>
            <a:ext cx="7610599" cy="3114087"/>
            <a:chOff x="0" y="0"/>
            <a:chExt cx="2336180" cy="955913"/>
          </a:xfrm>
        </p:grpSpPr>
        <p:sp>
          <p:nvSpPr>
            <p:cNvPr name="Freeform 11" id="11"/>
            <p:cNvSpPr/>
            <p:nvPr/>
          </p:nvSpPr>
          <p:spPr>
            <a:xfrm flipH="false" flipV="false" rot="0">
              <a:off x="0" y="0"/>
              <a:ext cx="2336180" cy="955913"/>
            </a:xfrm>
            <a:custGeom>
              <a:avLst/>
              <a:gdLst/>
              <a:ahLst/>
              <a:cxnLst/>
              <a:rect r="r" b="b" t="t" l="l"/>
              <a:pathLst>
                <a:path h="955913" w="2336180">
                  <a:moveTo>
                    <a:pt x="0" y="0"/>
                  </a:moveTo>
                  <a:lnTo>
                    <a:pt x="2336180" y="0"/>
                  </a:lnTo>
                  <a:lnTo>
                    <a:pt x="2336180" y="955913"/>
                  </a:lnTo>
                  <a:lnTo>
                    <a:pt x="0" y="955913"/>
                  </a:lnTo>
                  <a:close/>
                </a:path>
              </a:pathLst>
            </a:custGeom>
            <a:solidFill>
              <a:srgbClr val="060607">
                <a:alpha val="80000"/>
              </a:srgbClr>
            </a:solidFill>
          </p:spPr>
        </p:sp>
      </p:grpSp>
      <p:grpSp>
        <p:nvGrpSpPr>
          <p:cNvPr name="Group 12" id="12"/>
          <p:cNvGrpSpPr/>
          <p:nvPr/>
        </p:nvGrpSpPr>
        <p:grpSpPr>
          <a:xfrm rot="0">
            <a:off x="9341279" y="6571218"/>
            <a:ext cx="8946721" cy="2945368"/>
            <a:chOff x="0" y="0"/>
            <a:chExt cx="2746321" cy="904122"/>
          </a:xfrm>
        </p:grpSpPr>
        <p:sp>
          <p:nvSpPr>
            <p:cNvPr name="Freeform 13" id="13"/>
            <p:cNvSpPr/>
            <p:nvPr/>
          </p:nvSpPr>
          <p:spPr>
            <a:xfrm flipH="false" flipV="false" rot="0">
              <a:off x="0" y="0"/>
              <a:ext cx="2746322" cy="904122"/>
            </a:xfrm>
            <a:custGeom>
              <a:avLst/>
              <a:gdLst/>
              <a:ahLst/>
              <a:cxnLst/>
              <a:rect r="r" b="b" t="t" l="l"/>
              <a:pathLst>
                <a:path h="904122" w="2746322">
                  <a:moveTo>
                    <a:pt x="0" y="0"/>
                  </a:moveTo>
                  <a:lnTo>
                    <a:pt x="2746322" y="0"/>
                  </a:lnTo>
                  <a:lnTo>
                    <a:pt x="2746322" y="904122"/>
                  </a:lnTo>
                  <a:lnTo>
                    <a:pt x="0" y="904122"/>
                  </a:lnTo>
                  <a:close/>
                </a:path>
              </a:pathLst>
            </a:custGeom>
            <a:solidFill>
              <a:srgbClr val="060607">
                <a:alpha val="80000"/>
              </a:srgbClr>
            </a:solidFill>
          </p:spPr>
        </p:sp>
      </p:grpSp>
      <p:grpSp>
        <p:nvGrpSpPr>
          <p:cNvPr name="Group 14" id="14"/>
          <p:cNvGrpSpPr/>
          <p:nvPr/>
        </p:nvGrpSpPr>
        <p:grpSpPr>
          <a:xfrm rot="0">
            <a:off x="9470877" y="6572230"/>
            <a:ext cx="841471" cy="429349"/>
            <a:chOff x="0" y="0"/>
            <a:chExt cx="526007" cy="268388"/>
          </a:xfrm>
        </p:grpSpPr>
        <p:sp>
          <p:nvSpPr>
            <p:cNvPr name="Freeform 15" id="15"/>
            <p:cNvSpPr/>
            <p:nvPr/>
          </p:nvSpPr>
          <p:spPr>
            <a:xfrm flipH="false" flipV="false" rot="0">
              <a:off x="0" y="0"/>
              <a:ext cx="526007" cy="268388"/>
            </a:xfrm>
            <a:custGeom>
              <a:avLst/>
              <a:gdLst/>
              <a:ahLst/>
              <a:cxnLst/>
              <a:rect r="r" b="b" t="t" l="l"/>
              <a:pathLst>
                <a:path h="268388" w="526007">
                  <a:moveTo>
                    <a:pt x="0" y="0"/>
                  </a:moveTo>
                  <a:lnTo>
                    <a:pt x="526007" y="0"/>
                  </a:lnTo>
                  <a:lnTo>
                    <a:pt x="526007" y="268388"/>
                  </a:lnTo>
                  <a:lnTo>
                    <a:pt x="0" y="268388"/>
                  </a:lnTo>
                  <a:close/>
                </a:path>
              </a:pathLst>
            </a:custGeom>
            <a:solidFill>
              <a:srgbClr val="7243F5"/>
            </a:solidFill>
          </p:spPr>
        </p:sp>
      </p:grpSp>
      <p:sp>
        <p:nvSpPr>
          <p:cNvPr name="TextBox 16" id="16"/>
          <p:cNvSpPr txBox="true"/>
          <p:nvPr/>
        </p:nvSpPr>
        <p:spPr>
          <a:xfrm rot="0">
            <a:off x="9414560" y="6944429"/>
            <a:ext cx="8513930" cy="2113788"/>
          </a:xfrm>
          <a:prstGeom prst="rect">
            <a:avLst/>
          </a:prstGeom>
        </p:spPr>
        <p:txBody>
          <a:bodyPr anchor="t" rtlCol="false" tIns="0" lIns="0" bIns="0" rIns="0">
            <a:spAutoFit/>
          </a:bodyPr>
          <a:lstStyle/>
          <a:p>
            <a:pPr algn="l">
              <a:lnSpc>
                <a:spcPts val="4241"/>
              </a:lnSpc>
            </a:pPr>
            <a:r>
              <a:rPr lang="en-US" sz="3029" spc="30" b="true">
                <a:solidFill>
                  <a:srgbClr val="FFFFFF"/>
                </a:solidFill>
                <a:latin typeface="Red Hat Display Bold"/>
                <a:ea typeface="Red Hat Display Bold"/>
                <a:cs typeface="Red Hat Display Bold"/>
                <a:sym typeface="Red Hat Display Bold"/>
              </a:rPr>
              <a:t>Our products have a friendly interface, are easy to use, optimized for all customers, and can be customized according to the needs of each internet shop.</a:t>
            </a:r>
          </a:p>
        </p:txBody>
      </p:sp>
      <p:grpSp>
        <p:nvGrpSpPr>
          <p:cNvPr name="Group 17" id="17"/>
          <p:cNvGrpSpPr/>
          <p:nvPr/>
        </p:nvGrpSpPr>
        <p:grpSpPr>
          <a:xfrm rot="0">
            <a:off x="1485249" y="6571218"/>
            <a:ext cx="841471" cy="384173"/>
            <a:chOff x="0" y="0"/>
            <a:chExt cx="526007" cy="240149"/>
          </a:xfrm>
        </p:grpSpPr>
        <p:sp>
          <p:nvSpPr>
            <p:cNvPr name="Freeform 18" id="18"/>
            <p:cNvSpPr/>
            <p:nvPr/>
          </p:nvSpPr>
          <p:spPr>
            <a:xfrm flipH="false" flipV="false" rot="0">
              <a:off x="0" y="0"/>
              <a:ext cx="526007" cy="240149"/>
            </a:xfrm>
            <a:custGeom>
              <a:avLst/>
              <a:gdLst/>
              <a:ahLst/>
              <a:cxnLst/>
              <a:rect r="r" b="b" t="t" l="l"/>
              <a:pathLst>
                <a:path h="240149" w="526007">
                  <a:moveTo>
                    <a:pt x="0" y="0"/>
                  </a:moveTo>
                  <a:lnTo>
                    <a:pt x="526007" y="0"/>
                  </a:lnTo>
                  <a:lnTo>
                    <a:pt x="526007" y="240149"/>
                  </a:lnTo>
                  <a:lnTo>
                    <a:pt x="0" y="240149"/>
                  </a:lnTo>
                  <a:close/>
                </a:path>
              </a:pathLst>
            </a:custGeom>
            <a:solidFill>
              <a:srgbClr val="7243F5"/>
            </a:solidFill>
          </p:spPr>
        </p:sp>
      </p:grpSp>
      <p:sp>
        <p:nvSpPr>
          <p:cNvPr name="TextBox 19" id="19"/>
          <p:cNvSpPr txBox="true"/>
          <p:nvPr/>
        </p:nvSpPr>
        <p:spPr>
          <a:xfrm rot="0">
            <a:off x="1485249" y="6645583"/>
            <a:ext cx="7460578" cy="2141340"/>
          </a:xfrm>
          <a:prstGeom prst="rect">
            <a:avLst/>
          </a:prstGeom>
        </p:spPr>
        <p:txBody>
          <a:bodyPr anchor="t" rtlCol="false" tIns="0" lIns="0" bIns="0" rIns="0">
            <a:spAutoFit/>
          </a:bodyPr>
          <a:lstStyle/>
          <a:p>
            <a:pPr algn="l">
              <a:lnSpc>
                <a:spcPts val="4298"/>
              </a:lnSpc>
            </a:pPr>
          </a:p>
          <a:p>
            <a:pPr algn="l">
              <a:lnSpc>
                <a:spcPts val="4298"/>
              </a:lnSpc>
            </a:pPr>
            <a:r>
              <a:rPr lang="en-US" sz="3070" spc="30" b="true">
                <a:solidFill>
                  <a:srgbClr val="FFFFFF"/>
                </a:solidFill>
                <a:latin typeface="Red Hat Display Bold"/>
                <a:ea typeface="Red Hat Display Bold"/>
                <a:cs typeface="Red Hat Display Bold"/>
                <a:sym typeface="Red Hat Display Bold"/>
              </a:rPr>
              <a:t>Traditional software has a rather old interface and is not optimized for users, especially for beginners.</a:t>
            </a:r>
          </a:p>
        </p:txBody>
      </p:sp>
      <p:grpSp>
        <p:nvGrpSpPr>
          <p:cNvPr name="Group 20" id="20"/>
          <p:cNvGrpSpPr/>
          <p:nvPr/>
        </p:nvGrpSpPr>
        <p:grpSpPr>
          <a:xfrm rot="0">
            <a:off x="0" y="9464896"/>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2" id="22"/>
          <p:cNvGrpSpPr/>
          <p:nvPr/>
        </p:nvGrpSpPr>
        <p:grpSpPr>
          <a:xfrm rot="0">
            <a:off x="17335500" y="9464896"/>
            <a:ext cx="952500" cy="822104"/>
            <a:chOff x="0" y="0"/>
            <a:chExt cx="6037910" cy="5211327"/>
          </a:xfrm>
        </p:grpSpPr>
        <p:sp>
          <p:nvSpPr>
            <p:cNvPr name="Freeform 23" id="2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4" id="24"/>
          <p:cNvGrpSpPr/>
          <p:nvPr/>
        </p:nvGrpSpPr>
        <p:grpSpPr>
          <a:xfrm rot="0">
            <a:off x="0" y="0"/>
            <a:ext cx="952500" cy="822104"/>
            <a:chOff x="0" y="0"/>
            <a:chExt cx="6037910" cy="5211327"/>
          </a:xfrm>
        </p:grpSpPr>
        <p:sp>
          <p:nvSpPr>
            <p:cNvPr name="Freeform 25" id="2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6" id="26"/>
          <p:cNvGrpSpPr/>
          <p:nvPr/>
        </p:nvGrpSpPr>
        <p:grpSpPr>
          <a:xfrm rot="0">
            <a:off x="17335500" y="0"/>
            <a:ext cx="952500" cy="822104"/>
            <a:chOff x="0" y="0"/>
            <a:chExt cx="6037910" cy="5211327"/>
          </a:xfrm>
        </p:grpSpPr>
        <p:sp>
          <p:nvSpPr>
            <p:cNvPr name="Freeform 27" id="27"/>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8" id="28"/>
          <p:cNvSpPr/>
          <p:nvPr/>
        </p:nvSpPr>
        <p:spPr>
          <a:xfrm>
            <a:off x="1485249" y="9402984"/>
            <a:ext cx="7535589" cy="0"/>
          </a:xfrm>
          <a:prstGeom prst="line">
            <a:avLst/>
          </a:prstGeom>
          <a:ln cap="flat" w="123825">
            <a:solidFill>
              <a:srgbClr val="7243F5"/>
            </a:solidFill>
            <a:prstDash val="solid"/>
            <a:headEnd type="none" len="sm" w="sm"/>
            <a:tailEnd type="none" len="sm" w="sm"/>
          </a:ln>
        </p:spPr>
      </p:sp>
      <p:sp>
        <p:nvSpPr>
          <p:cNvPr name="AutoShape 29" id="29"/>
          <p:cNvSpPr/>
          <p:nvPr/>
        </p:nvSpPr>
        <p:spPr>
          <a:xfrm rot="0">
            <a:off x="9341279" y="9341071"/>
            <a:ext cx="7610599" cy="0"/>
          </a:xfrm>
          <a:prstGeom prst="line">
            <a:avLst/>
          </a:prstGeom>
          <a:ln cap="flat" w="123825">
            <a:solidFill>
              <a:srgbClr val="7243F5"/>
            </a:solidFill>
            <a:prstDash val="solid"/>
            <a:headEnd type="none" len="sm" w="sm"/>
            <a:tailEnd type="none" len="sm" w="sm"/>
          </a:ln>
        </p:spPr>
      </p:sp>
      <p:sp>
        <p:nvSpPr>
          <p:cNvPr name="TextBox 30" id="30"/>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55844" y="2580323"/>
            <a:ext cx="6507900" cy="3889492"/>
            <a:chOff x="0" y="0"/>
            <a:chExt cx="8677200" cy="5185989"/>
          </a:xfrm>
        </p:grpSpPr>
        <p:pic>
          <p:nvPicPr>
            <p:cNvPr name="Picture 3" id="3"/>
            <p:cNvPicPr>
              <a:picLocks noChangeAspect="true"/>
            </p:cNvPicPr>
            <p:nvPr/>
          </p:nvPicPr>
          <p:blipFill>
            <a:blip r:embed="rId2"/>
            <a:srcRect l="0" t="3759" r="0" b="3759"/>
            <a:stretch>
              <a:fillRect/>
            </a:stretch>
          </p:blipFill>
          <p:spPr>
            <a:xfrm flipH="false" flipV="false">
              <a:off x="0" y="0"/>
              <a:ext cx="8677200" cy="5185989"/>
            </a:xfrm>
            <a:prstGeom prst="rect">
              <a:avLst/>
            </a:prstGeom>
          </p:spPr>
        </p:pic>
      </p:grpSp>
      <p:sp>
        <p:nvSpPr>
          <p:cNvPr name="TextBox 4" id="4"/>
          <p:cNvSpPr txBox="true"/>
          <p:nvPr/>
        </p:nvSpPr>
        <p:spPr>
          <a:xfrm rot="0">
            <a:off x="1335109" y="1085215"/>
            <a:ext cx="12296626" cy="1036752"/>
          </a:xfrm>
          <a:prstGeom prst="rect">
            <a:avLst/>
          </a:prstGeom>
        </p:spPr>
        <p:txBody>
          <a:bodyPr anchor="t" rtlCol="false" tIns="0" lIns="0" bIns="0" rIns="0">
            <a:spAutoFit/>
          </a:bodyPr>
          <a:lstStyle/>
          <a:p>
            <a:pPr algn="l">
              <a:lnSpc>
                <a:spcPts val="8481"/>
              </a:lnSpc>
            </a:pPr>
            <a:r>
              <a:rPr lang="en-US" sz="6057" spc="60">
                <a:solidFill>
                  <a:srgbClr val="FFFFFF"/>
                </a:solidFill>
                <a:latin typeface="RQND Pro Wide"/>
                <a:ea typeface="RQND Pro Wide"/>
                <a:cs typeface="RQND Pro Wide"/>
                <a:sym typeface="RQND Pro Wide"/>
              </a:rPr>
              <a:t>Features and Integrations</a:t>
            </a:r>
          </a:p>
        </p:txBody>
      </p:sp>
      <p:grpSp>
        <p:nvGrpSpPr>
          <p:cNvPr name="Group 5" id="5"/>
          <p:cNvGrpSpPr/>
          <p:nvPr/>
        </p:nvGrpSpPr>
        <p:grpSpPr>
          <a:xfrm rot="0">
            <a:off x="14294499" y="1578204"/>
            <a:ext cx="1355505" cy="341926"/>
            <a:chOff x="0" y="0"/>
            <a:chExt cx="604163" cy="152400"/>
          </a:xfrm>
        </p:grpSpPr>
        <p:sp>
          <p:nvSpPr>
            <p:cNvPr name="Freeform 6" id="6"/>
            <p:cNvSpPr/>
            <p:nvPr/>
          </p:nvSpPr>
          <p:spPr>
            <a:xfrm flipH="false" flipV="false" rot="0">
              <a:off x="0" y="0"/>
              <a:ext cx="604163" cy="152400"/>
            </a:xfrm>
            <a:custGeom>
              <a:avLst/>
              <a:gdLst/>
              <a:ahLst/>
              <a:cxnLst/>
              <a:rect r="r" b="b" t="t" l="l"/>
              <a:pathLst>
                <a:path h="152400" w="604163">
                  <a:moveTo>
                    <a:pt x="0" y="0"/>
                  </a:moveTo>
                  <a:lnTo>
                    <a:pt x="604163" y="0"/>
                  </a:lnTo>
                  <a:lnTo>
                    <a:pt x="604163" y="152400"/>
                  </a:lnTo>
                  <a:lnTo>
                    <a:pt x="0" y="152400"/>
                  </a:lnTo>
                  <a:close/>
                </a:path>
              </a:pathLst>
            </a:custGeom>
            <a:solidFill>
              <a:srgbClr val="7243F5"/>
            </a:solidFill>
          </p:spPr>
        </p:sp>
      </p:grpSp>
      <p:sp>
        <p:nvSpPr>
          <p:cNvPr name="TextBox 7" id="7"/>
          <p:cNvSpPr txBox="true"/>
          <p:nvPr/>
        </p:nvSpPr>
        <p:spPr>
          <a:xfrm rot="0">
            <a:off x="14159632" y="1564608"/>
            <a:ext cx="2134319" cy="331018"/>
          </a:xfrm>
          <a:prstGeom prst="rect">
            <a:avLst/>
          </a:prstGeom>
        </p:spPr>
        <p:txBody>
          <a:bodyPr anchor="t" rtlCol="false" tIns="0" lIns="0" bIns="0" rIns="0">
            <a:spAutoFit/>
          </a:bodyPr>
          <a:lstStyle/>
          <a:p>
            <a:pPr algn="r">
              <a:lnSpc>
                <a:spcPts val="2754"/>
              </a:lnSpc>
            </a:pPr>
            <a:r>
              <a:rPr lang="en-US" sz="1967">
                <a:solidFill>
                  <a:srgbClr val="FFFFFF"/>
                </a:solidFill>
                <a:latin typeface="Canva Sans"/>
                <a:ea typeface="Canva Sans"/>
                <a:cs typeface="Canva Sans"/>
                <a:sym typeface="Canva Sans"/>
              </a:rPr>
              <a:t>GAY STATION</a:t>
            </a:r>
          </a:p>
        </p:txBody>
      </p:sp>
      <p:grpSp>
        <p:nvGrpSpPr>
          <p:cNvPr name="Group 8" id="8"/>
          <p:cNvGrpSpPr/>
          <p:nvPr/>
        </p:nvGrpSpPr>
        <p:grpSpPr>
          <a:xfrm rot="0">
            <a:off x="9964266" y="2580323"/>
            <a:ext cx="6997138" cy="3889492"/>
            <a:chOff x="0" y="0"/>
            <a:chExt cx="9329517" cy="5185989"/>
          </a:xfrm>
        </p:grpSpPr>
        <p:pic>
          <p:nvPicPr>
            <p:cNvPr name="Picture 9" id="9"/>
            <p:cNvPicPr>
              <a:picLocks noChangeAspect="true"/>
            </p:cNvPicPr>
            <p:nvPr/>
          </p:nvPicPr>
          <p:blipFill>
            <a:blip r:embed="rId3"/>
            <a:srcRect l="7049" t="0" r="7049" b="0"/>
            <a:stretch>
              <a:fillRect/>
            </a:stretch>
          </p:blipFill>
          <p:spPr>
            <a:xfrm flipH="false" flipV="false">
              <a:off x="0" y="0"/>
              <a:ext cx="9329517" cy="5185989"/>
            </a:xfrm>
            <a:prstGeom prst="rect">
              <a:avLst/>
            </a:prstGeom>
          </p:spPr>
        </p:pic>
      </p:grpSp>
      <p:grpSp>
        <p:nvGrpSpPr>
          <p:cNvPr name="Group 10" id="10"/>
          <p:cNvGrpSpPr/>
          <p:nvPr/>
        </p:nvGrpSpPr>
        <p:grpSpPr>
          <a:xfrm rot="0">
            <a:off x="1335228" y="6737416"/>
            <a:ext cx="7610599" cy="2779170"/>
            <a:chOff x="0" y="0"/>
            <a:chExt cx="2336180" cy="853105"/>
          </a:xfrm>
        </p:grpSpPr>
        <p:sp>
          <p:nvSpPr>
            <p:cNvPr name="Freeform 11" id="11"/>
            <p:cNvSpPr/>
            <p:nvPr/>
          </p:nvSpPr>
          <p:spPr>
            <a:xfrm flipH="false" flipV="false" rot="0">
              <a:off x="0" y="0"/>
              <a:ext cx="2336180" cy="853105"/>
            </a:xfrm>
            <a:custGeom>
              <a:avLst/>
              <a:gdLst/>
              <a:ahLst/>
              <a:cxnLst/>
              <a:rect r="r" b="b" t="t" l="l"/>
              <a:pathLst>
                <a:path h="853105" w="2336180">
                  <a:moveTo>
                    <a:pt x="0" y="0"/>
                  </a:moveTo>
                  <a:lnTo>
                    <a:pt x="2336180" y="0"/>
                  </a:lnTo>
                  <a:lnTo>
                    <a:pt x="2336180" y="853105"/>
                  </a:lnTo>
                  <a:lnTo>
                    <a:pt x="0" y="853105"/>
                  </a:lnTo>
                  <a:close/>
                </a:path>
              </a:pathLst>
            </a:custGeom>
            <a:solidFill>
              <a:srgbClr val="060607">
                <a:alpha val="80000"/>
              </a:srgbClr>
            </a:solidFill>
          </p:spPr>
        </p:sp>
      </p:grpSp>
      <p:grpSp>
        <p:nvGrpSpPr>
          <p:cNvPr name="Group 12" id="12"/>
          <p:cNvGrpSpPr/>
          <p:nvPr/>
        </p:nvGrpSpPr>
        <p:grpSpPr>
          <a:xfrm rot="0">
            <a:off x="9341279" y="6737416"/>
            <a:ext cx="8946721" cy="2779170"/>
            <a:chOff x="0" y="0"/>
            <a:chExt cx="2746321" cy="853105"/>
          </a:xfrm>
        </p:grpSpPr>
        <p:sp>
          <p:nvSpPr>
            <p:cNvPr name="Freeform 13" id="13"/>
            <p:cNvSpPr/>
            <p:nvPr/>
          </p:nvSpPr>
          <p:spPr>
            <a:xfrm flipH="false" flipV="false" rot="0">
              <a:off x="0" y="0"/>
              <a:ext cx="2746322" cy="853105"/>
            </a:xfrm>
            <a:custGeom>
              <a:avLst/>
              <a:gdLst/>
              <a:ahLst/>
              <a:cxnLst/>
              <a:rect r="r" b="b" t="t" l="l"/>
              <a:pathLst>
                <a:path h="853105" w="2746322">
                  <a:moveTo>
                    <a:pt x="0" y="0"/>
                  </a:moveTo>
                  <a:lnTo>
                    <a:pt x="2746322" y="0"/>
                  </a:lnTo>
                  <a:lnTo>
                    <a:pt x="2746322" y="853105"/>
                  </a:lnTo>
                  <a:lnTo>
                    <a:pt x="0" y="853105"/>
                  </a:lnTo>
                  <a:close/>
                </a:path>
              </a:pathLst>
            </a:custGeom>
            <a:solidFill>
              <a:srgbClr val="060607">
                <a:alpha val="80000"/>
              </a:srgbClr>
            </a:solidFill>
          </p:spPr>
        </p:sp>
      </p:grpSp>
      <p:grpSp>
        <p:nvGrpSpPr>
          <p:cNvPr name="Group 14" id="14"/>
          <p:cNvGrpSpPr/>
          <p:nvPr/>
        </p:nvGrpSpPr>
        <p:grpSpPr>
          <a:xfrm rot="0">
            <a:off x="9341279" y="6877124"/>
            <a:ext cx="841471" cy="429349"/>
            <a:chOff x="0" y="0"/>
            <a:chExt cx="526007" cy="268388"/>
          </a:xfrm>
        </p:grpSpPr>
        <p:sp>
          <p:nvSpPr>
            <p:cNvPr name="Freeform 15" id="15"/>
            <p:cNvSpPr/>
            <p:nvPr/>
          </p:nvSpPr>
          <p:spPr>
            <a:xfrm flipH="false" flipV="false" rot="0">
              <a:off x="0" y="0"/>
              <a:ext cx="526007" cy="268388"/>
            </a:xfrm>
            <a:custGeom>
              <a:avLst/>
              <a:gdLst/>
              <a:ahLst/>
              <a:cxnLst/>
              <a:rect r="r" b="b" t="t" l="l"/>
              <a:pathLst>
                <a:path h="268388" w="526007">
                  <a:moveTo>
                    <a:pt x="0" y="0"/>
                  </a:moveTo>
                  <a:lnTo>
                    <a:pt x="526007" y="0"/>
                  </a:lnTo>
                  <a:lnTo>
                    <a:pt x="526007" y="268388"/>
                  </a:lnTo>
                  <a:lnTo>
                    <a:pt x="0" y="268388"/>
                  </a:lnTo>
                  <a:close/>
                </a:path>
              </a:pathLst>
            </a:custGeom>
            <a:solidFill>
              <a:srgbClr val="7243F5"/>
            </a:solidFill>
          </p:spPr>
        </p:sp>
      </p:grpSp>
      <p:sp>
        <p:nvSpPr>
          <p:cNvPr name="TextBox 16" id="16"/>
          <p:cNvSpPr txBox="true"/>
          <p:nvPr/>
        </p:nvSpPr>
        <p:spPr>
          <a:xfrm rot="0">
            <a:off x="9475699" y="7249323"/>
            <a:ext cx="8812301" cy="2113788"/>
          </a:xfrm>
          <a:prstGeom prst="rect">
            <a:avLst/>
          </a:prstGeom>
        </p:spPr>
        <p:txBody>
          <a:bodyPr anchor="t" rtlCol="false" tIns="0" lIns="0" bIns="0" rIns="0">
            <a:spAutoFit/>
          </a:bodyPr>
          <a:lstStyle/>
          <a:p>
            <a:pPr algn="l">
              <a:lnSpc>
                <a:spcPts val="4241"/>
              </a:lnSpc>
            </a:pPr>
            <a:r>
              <a:rPr lang="en-US" sz="3029" spc="30" b="true">
                <a:solidFill>
                  <a:srgbClr val="FFFFFF"/>
                </a:solidFill>
                <a:latin typeface="Red Hat Display Bold"/>
                <a:ea typeface="Red Hat Display Bold"/>
                <a:cs typeface="Red Hat Display Bold"/>
                <a:sym typeface="Red Hat Display Bold"/>
              </a:rPr>
              <a:t>Integrates many smart features such as user data analysis, customer order management, revenue management, service staff reminders, customer file analysis.</a:t>
            </a:r>
          </a:p>
        </p:txBody>
      </p:sp>
      <p:grpSp>
        <p:nvGrpSpPr>
          <p:cNvPr name="Group 17" id="17"/>
          <p:cNvGrpSpPr/>
          <p:nvPr/>
        </p:nvGrpSpPr>
        <p:grpSpPr>
          <a:xfrm rot="0">
            <a:off x="1335228" y="6737416"/>
            <a:ext cx="841471" cy="384173"/>
            <a:chOff x="0" y="0"/>
            <a:chExt cx="526007" cy="240149"/>
          </a:xfrm>
        </p:grpSpPr>
        <p:sp>
          <p:nvSpPr>
            <p:cNvPr name="Freeform 18" id="18"/>
            <p:cNvSpPr/>
            <p:nvPr/>
          </p:nvSpPr>
          <p:spPr>
            <a:xfrm flipH="false" flipV="false" rot="0">
              <a:off x="0" y="0"/>
              <a:ext cx="526007" cy="240149"/>
            </a:xfrm>
            <a:custGeom>
              <a:avLst/>
              <a:gdLst/>
              <a:ahLst/>
              <a:cxnLst/>
              <a:rect r="r" b="b" t="t" l="l"/>
              <a:pathLst>
                <a:path h="240149" w="526007">
                  <a:moveTo>
                    <a:pt x="0" y="0"/>
                  </a:moveTo>
                  <a:lnTo>
                    <a:pt x="526007" y="0"/>
                  </a:lnTo>
                  <a:lnTo>
                    <a:pt x="526007" y="240149"/>
                  </a:lnTo>
                  <a:lnTo>
                    <a:pt x="0" y="240149"/>
                  </a:lnTo>
                  <a:close/>
                </a:path>
              </a:pathLst>
            </a:custGeom>
            <a:solidFill>
              <a:srgbClr val="7243F5"/>
            </a:solidFill>
          </p:spPr>
        </p:sp>
      </p:grpSp>
      <p:sp>
        <p:nvSpPr>
          <p:cNvPr name="TextBox 19" id="19"/>
          <p:cNvSpPr txBox="true"/>
          <p:nvPr/>
        </p:nvSpPr>
        <p:spPr>
          <a:xfrm rot="0">
            <a:off x="1335228" y="6819974"/>
            <a:ext cx="7610599" cy="2113788"/>
          </a:xfrm>
          <a:prstGeom prst="rect">
            <a:avLst/>
          </a:prstGeom>
        </p:spPr>
        <p:txBody>
          <a:bodyPr anchor="t" rtlCol="false" tIns="0" lIns="0" bIns="0" rIns="0">
            <a:spAutoFit/>
          </a:bodyPr>
          <a:lstStyle/>
          <a:p>
            <a:pPr algn="l">
              <a:lnSpc>
                <a:spcPts val="4241"/>
              </a:lnSpc>
            </a:pPr>
          </a:p>
          <a:p>
            <a:pPr algn="l">
              <a:lnSpc>
                <a:spcPts val="4241"/>
              </a:lnSpc>
            </a:pPr>
            <a:r>
              <a:rPr lang="en-US" sz="3029" spc="30" b="true">
                <a:solidFill>
                  <a:srgbClr val="FFFFFF"/>
                </a:solidFill>
                <a:latin typeface="Red Hat Display Bold"/>
                <a:ea typeface="Red Hat Display Bold"/>
                <a:cs typeface="Red Hat Display Bold"/>
                <a:sym typeface="Red Hat Display Bold"/>
              </a:rPr>
              <a:t>Traditional software only has basic features like game time management, billing, and monitoring.</a:t>
            </a:r>
          </a:p>
        </p:txBody>
      </p:sp>
      <p:grpSp>
        <p:nvGrpSpPr>
          <p:cNvPr name="Group 20" id="20"/>
          <p:cNvGrpSpPr/>
          <p:nvPr/>
        </p:nvGrpSpPr>
        <p:grpSpPr>
          <a:xfrm rot="0">
            <a:off x="0" y="9464896"/>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2" id="22"/>
          <p:cNvGrpSpPr/>
          <p:nvPr/>
        </p:nvGrpSpPr>
        <p:grpSpPr>
          <a:xfrm rot="0">
            <a:off x="17335500" y="9464896"/>
            <a:ext cx="952500" cy="822104"/>
            <a:chOff x="0" y="0"/>
            <a:chExt cx="6037910" cy="5211327"/>
          </a:xfrm>
        </p:grpSpPr>
        <p:sp>
          <p:nvSpPr>
            <p:cNvPr name="Freeform 23" id="2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4" id="24"/>
          <p:cNvGrpSpPr/>
          <p:nvPr/>
        </p:nvGrpSpPr>
        <p:grpSpPr>
          <a:xfrm rot="0">
            <a:off x="0" y="0"/>
            <a:ext cx="952500" cy="822104"/>
            <a:chOff x="0" y="0"/>
            <a:chExt cx="6037910" cy="5211327"/>
          </a:xfrm>
        </p:grpSpPr>
        <p:sp>
          <p:nvSpPr>
            <p:cNvPr name="Freeform 25" id="2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6" id="26"/>
          <p:cNvGrpSpPr/>
          <p:nvPr/>
        </p:nvGrpSpPr>
        <p:grpSpPr>
          <a:xfrm rot="0">
            <a:off x="17335500" y="0"/>
            <a:ext cx="952500" cy="822104"/>
            <a:chOff x="0" y="0"/>
            <a:chExt cx="6037910" cy="5211327"/>
          </a:xfrm>
        </p:grpSpPr>
        <p:sp>
          <p:nvSpPr>
            <p:cNvPr name="Freeform 27" id="27"/>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8" id="28"/>
          <p:cNvSpPr/>
          <p:nvPr/>
        </p:nvSpPr>
        <p:spPr>
          <a:xfrm rot="0">
            <a:off x="1335228" y="9341071"/>
            <a:ext cx="7610599" cy="0"/>
          </a:xfrm>
          <a:prstGeom prst="line">
            <a:avLst/>
          </a:prstGeom>
          <a:ln cap="flat" w="123825">
            <a:solidFill>
              <a:srgbClr val="7243F5"/>
            </a:solidFill>
            <a:prstDash val="solid"/>
            <a:headEnd type="none" len="sm" w="sm"/>
            <a:tailEnd type="none" len="sm" w="sm"/>
          </a:ln>
        </p:spPr>
      </p:sp>
      <p:sp>
        <p:nvSpPr>
          <p:cNvPr name="AutoShape 29" id="29"/>
          <p:cNvSpPr/>
          <p:nvPr/>
        </p:nvSpPr>
        <p:spPr>
          <a:xfrm flipV="true">
            <a:off x="9475699" y="9258300"/>
            <a:ext cx="8812301" cy="316022"/>
          </a:xfrm>
          <a:prstGeom prst="line">
            <a:avLst/>
          </a:prstGeom>
          <a:ln cap="flat" w="123825">
            <a:solidFill>
              <a:srgbClr val="7243F5"/>
            </a:solidFill>
            <a:prstDash val="solid"/>
            <a:headEnd type="none" len="sm" w="sm"/>
            <a:tailEnd type="none" len="sm" w="sm"/>
          </a:ln>
        </p:spPr>
      </p:sp>
      <p:sp>
        <p:nvSpPr>
          <p:cNvPr name="TextBox 30" id="30"/>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51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7" id="7"/>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3">
              <a:alphaModFix amt="36000"/>
            </a:blip>
            <a:stretch>
              <a:fillRect l="0" t="0" r="0" b="0"/>
            </a:stretch>
          </a:blipFill>
        </p:spPr>
      </p:sp>
      <p:grpSp>
        <p:nvGrpSpPr>
          <p:cNvPr name="Group 8" id="8"/>
          <p:cNvGrpSpPr/>
          <p:nvPr/>
        </p:nvGrpSpPr>
        <p:grpSpPr>
          <a:xfrm rot="0">
            <a:off x="0" y="2510"/>
            <a:ext cx="18288000" cy="458226"/>
            <a:chOff x="0" y="0"/>
            <a:chExt cx="18180408" cy="455530"/>
          </a:xfrm>
        </p:grpSpPr>
        <p:sp>
          <p:nvSpPr>
            <p:cNvPr name="Freeform 9" id="9"/>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sp>
        <p:nvSpPr>
          <p:cNvPr name="TextBox 12" id="12"/>
          <p:cNvSpPr txBox="true"/>
          <p:nvPr/>
        </p:nvSpPr>
        <p:spPr>
          <a:xfrm rot="0">
            <a:off x="-1432046" y="4905375"/>
            <a:ext cx="21345337" cy="2195154"/>
          </a:xfrm>
          <a:prstGeom prst="rect">
            <a:avLst/>
          </a:prstGeom>
        </p:spPr>
        <p:txBody>
          <a:bodyPr anchor="t" rtlCol="false" tIns="0" lIns="0" bIns="0" rIns="0">
            <a:spAutoFit/>
          </a:bodyPr>
          <a:lstStyle/>
          <a:p>
            <a:pPr algn="ctr">
              <a:lnSpc>
                <a:spcPts val="17852"/>
              </a:lnSpc>
            </a:pPr>
            <a:r>
              <a:rPr lang="en-US" sz="12843">
                <a:solidFill>
                  <a:srgbClr val="FFFFFF"/>
                </a:solidFill>
                <a:latin typeface="RQND Pro Wide"/>
                <a:ea typeface="RQND Pro Wide"/>
                <a:cs typeface="RQND Pro Wide"/>
                <a:sym typeface="RQND Pro Wide"/>
              </a:rPr>
              <a:t>Method,Solution</a:t>
            </a:r>
          </a:p>
        </p:txBody>
      </p:sp>
      <p:grpSp>
        <p:nvGrpSpPr>
          <p:cNvPr name="Group 13" id="13"/>
          <p:cNvGrpSpPr/>
          <p:nvPr/>
        </p:nvGrpSpPr>
        <p:grpSpPr>
          <a:xfrm rot="0">
            <a:off x="0" y="9464896"/>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9464896"/>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7" id="17"/>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0" y="0"/>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0" id="20"/>
          <p:cNvGrpSpPr/>
          <p:nvPr/>
        </p:nvGrpSpPr>
        <p:grpSpPr>
          <a:xfrm rot="0">
            <a:off x="17335500" y="0"/>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2" id="22"/>
          <p:cNvSpPr txBox="true"/>
          <p:nvPr/>
        </p:nvSpPr>
        <p:spPr>
          <a:xfrm rot="0">
            <a:off x="952500" y="6830608"/>
            <a:ext cx="16809278" cy="1967231"/>
          </a:xfrm>
          <a:prstGeom prst="rect">
            <a:avLst/>
          </a:prstGeom>
        </p:spPr>
        <p:txBody>
          <a:bodyPr anchor="t" rtlCol="false" tIns="0" lIns="0" bIns="0" rIns="0">
            <a:spAutoFit/>
          </a:bodyPr>
          <a:lstStyle/>
          <a:p>
            <a:pPr algn="ctr">
              <a:lnSpc>
                <a:spcPts val="3919"/>
              </a:lnSpc>
            </a:pP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Result conclusion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Video Demo</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QQA</a:t>
            </a:r>
          </a:p>
        </p:txBody>
      </p:sp>
      <p:sp>
        <p:nvSpPr>
          <p:cNvPr name="TextBox 23" id="23"/>
          <p:cNvSpPr txBox="true"/>
          <p:nvPr/>
        </p:nvSpPr>
        <p:spPr>
          <a:xfrm rot="0">
            <a:off x="1028700" y="4560899"/>
            <a:ext cx="16809278" cy="14719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Introduction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Literature Review</a:t>
            </a:r>
          </a:p>
          <a:p>
            <a:pPr algn="ctr">
              <a:lnSpc>
                <a:spcPts val="3919"/>
              </a:lnSpc>
            </a:pPr>
          </a:p>
        </p:txBody>
      </p:sp>
      <p:sp>
        <p:nvSpPr>
          <p:cNvPr name="TextBox 24" id="24"/>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573632"/>
          </a:xfrm>
          <a:custGeom>
            <a:avLst/>
            <a:gdLst/>
            <a:ahLst/>
            <a:cxnLst/>
            <a:rect r="r" b="b" t="t" l="l"/>
            <a:pathLst>
              <a:path h="6573632" w="18288000">
                <a:moveTo>
                  <a:pt x="0" y="0"/>
                </a:moveTo>
                <a:lnTo>
                  <a:pt x="18288000" y="0"/>
                </a:lnTo>
                <a:lnTo>
                  <a:pt x="18288000" y="6573632"/>
                </a:lnTo>
                <a:lnTo>
                  <a:pt x="0" y="6573632"/>
                </a:lnTo>
                <a:lnTo>
                  <a:pt x="0" y="0"/>
                </a:lnTo>
                <a:close/>
              </a:path>
            </a:pathLst>
          </a:custGeom>
          <a:blipFill>
            <a:blip r:embed="rId2"/>
            <a:stretch>
              <a:fillRect l="0" t="-7099" r="0" b="-78252"/>
            </a:stretch>
          </a:blipFill>
        </p:spPr>
      </p:sp>
      <p:grpSp>
        <p:nvGrpSpPr>
          <p:cNvPr name="Group 3" id="3"/>
          <p:cNvGrpSpPr/>
          <p:nvPr/>
        </p:nvGrpSpPr>
        <p:grpSpPr>
          <a:xfrm rot="0">
            <a:off x="0" y="0"/>
            <a:ext cx="18288000" cy="6573632"/>
            <a:chOff x="0" y="0"/>
            <a:chExt cx="4605419" cy="1655420"/>
          </a:xfrm>
        </p:grpSpPr>
        <p:sp>
          <p:nvSpPr>
            <p:cNvPr name="Freeform 4" id="4"/>
            <p:cNvSpPr/>
            <p:nvPr/>
          </p:nvSpPr>
          <p:spPr>
            <a:xfrm flipH="false" flipV="false" rot="0">
              <a:off x="0" y="0"/>
              <a:ext cx="4605419" cy="1655420"/>
            </a:xfrm>
            <a:custGeom>
              <a:avLst/>
              <a:gdLst/>
              <a:ahLst/>
              <a:cxnLst/>
              <a:rect r="r" b="b" t="t" l="l"/>
              <a:pathLst>
                <a:path h="1655420" w="4605419">
                  <a:moveTo>
                    <a:pt x="0" y="0"/>
                  </a:moveTo>
                  <a:lnTo>
                    <a:pt x="4605419" y="0"/>
                  </a:lnTo>
                  <a:lnTo>
                    <a:pt x="4605419" y="1655420"/>
                  </a:lnTo>
                  <a:lnTo>
                    <a:pt x="0" y="1655420"/>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831832" y="822104"/>
            <a:ext cx="16688278" cy="8676035"/>
            <a:chOff x="0" y="0"/>
            <a:chExt cx="4000884" cy="2080012"/>
          </a:xfrm>
        </p:grpSpPr>
        <p:sp>
          <p:nvSpPr>
            <p:cNvPr name="Freeform 15" id="15"/>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sp>
        <p:nvSpPr>
          <p:cNvPr name="Freeform 16" id="16"/>
          <p:cNvSpPr/>
          <p:nvPr/>
        </p:nvSpPr>
        <p:spPr>
          <a:xfrm flipH="false" flipV="false" rot="0">
            <a:off x="952500" y="7709428"/>
            <a:ext cx="4497111" cy="1259191"/>
          </a:xfrm>
          <a:custGeom>
            <a:avLst/>
            <a:gdLst/>
            <a:ahLst/>
            <a:cxnLst/>
            <a:rect r="r" b="b" t="t" l="l"/>
            <a:pathLst>
              <a:path h="1259191" w="4497111">
                <a:moveTo>
                  <a:pt x="0" y="0"/>
                </a:moveTo>
                <a:lnTo>
                  <a:pt x="4497111" y="0"/>
                </a:lnTo>
                <a:lnTo>
                  <a:pt x="4497111" y="1259191"/>
                </a:lnTo>
                <a:lnTo>
                  <a:pt x="0" y="1259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989748" y="7373023"/>
            <a:ext cx="1205638" cy="1700258"/>
          </a:xfrm>
          <a:custGeom>
            <a:avLst/>
            <a:gdLst/>
            <a:ahLst/>
            <a:cxnLst/>
            <a:rect r="r" b="b" t="t" l="l"/>
            <a:pathLst>
              <a:path h="1700258" w="1205638">
                <a:moveTo>
                  <a:pt x="0" y="0"/>
                </a:moveTo>
                <a:lnTo>
                  <a:pt x="1205637" y="0"/>
                </a:lnTo>
                <a:lnTo>
                  <a:pt x="1205637" y="1700258"/>
                </a:lnTo>
                <a:lnTo>
                  <a:pt x="0" y="1700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7044733" y="7604767"/>
            <a:ext cx="1468515" cy="1468515"/>
          </a:xfrm>
          <a:custGeom>
            <a:avLst/>
            <a:gdLst/>
            <a:ahLst/>
            <a:cxnLst/>
            <a:rect r="r" b="b" t="t" l="l"/>
            <a:pathLst>
              <a:path h="1468515" w="1468515">
                <a:moveTo>
                  <a:pt x="0" y="0"/>
                </a:moveTo>
                <a:lnTo>
                  <a:pt x="1468515" y="0"/>
                </a:lnTo>
                <a:lnTo>
                  <a:pt x="1468515" y="1468514"/>
                </a:lnTo>
                <a:lnTo>
                  <a:pt x="0" y="1468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510196" y="7543091"/>
            <a:ext cx="1715209" cy="1715209"/>
          </a:xfrm>
          <a:custGeom>
            <a:avLst/>
            <a:gdLst/>
            <a:ahLst/>
            <a:cxnLst/>
            <a:rect r="r" b="b" t="t" l="l"/>
            <a:pathLst>
              <a:path h="1715209" w="1715209">
                <a:moveTo>
                  <a:pt x="0" y="0"/>
                </a:moveTo>
                <a:lnTo>
                  <a:pt x="1715209" y="0"/>
                </a:lnTo>
                <a:lnTo>
                  <a:pt x="1715209" y="1715209"/>
                </a:lnTo>
                <a:lnTo>
                  <a:pt x="0" y="17152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465974" y="9301077"/>
            <a:ext cx="2578413" cy="356023"/>
          </a:xfrm>
          <a:prstGeom prst="rect">
            <a:avLst/>
          </a:prstGeom>
        </p:spPr>
        <p:txBody>
          <a:bodyPr anchor="t" rtlCol="false" tIns="0" lIns="0" bIns="0" rIns="0">
            <a:spAutoFit/>
          </a:bodyPr>
          <a:lstStyle/>
          <a:p>
            <a:pPr algn="ctr">
              <a:lnSpc>
                <a:spcPts val="2951"/>
              </a:lnSpc>
            </a:pPr>
            <a:r>
              <a:rPr lang="en-US" b="true" sz="2108" spc="21">
                <a:solidFill>
                  <a:srgbClr val="FFFFFF"/>
                </a:solidFill>
                <a:latin typeface="Red Hat Display Bold"/>
                <a:ea typeface="Red Hat Display Bold"/>
                <a:cs typeface="Red Hat Display Bold"/>
                <a:sym typeface="Red Hat Display Bold"/>
              </a:rPr>
              <a:t>NODE.JS</a:t>
            </a:r>
          </a:p>
        </p:txBody>
      </p:sp>
      <p:sp>
        <p:nvSpPr>
          <p:cNvPr name="TextBox 21" id="21"/>
          <p:cNvSpPr txBox="true"/>
          <p:nvPr/>
        </p:nvSpPr>
        <p:spPr>
          <a:xfrm rot="0">
            <a:off x="6489784" y="9368556"/>
            <a:ext cx="2578413" cy="356023"/>
          </a:xfrm>
          <a:prstGeom prst="rect">
            <a:avLst/>
          </a:prstGeom>
        </p:spPr>
        <p:txBody>
          <a:bodyPr anchor="t" rtlCol="false" tIns="0" lIns="0" bIns="0" rIns="0">
            <a:spAutoFit/>
          </a:bodyPr>
          <a:lstStyle/>
          <a:p>
            <a:pPr algn="ctr">
              <a:lnSpc>
                <a:spcPts val="2951"/>
              </a:lnSpc>
            </a:pPr>
            <a:r>
              <a:rPr lang="en-US" b="true" sz="2108" spc="21">
                <a:solidFill>
                  <a:srgbClr val="FFFFFF"/>
                </a:solidFill>
                <a:latin typeface="Red Hat Display Bold"/>
                <a:ea typeface="Red Hat Display Bold"/>
                <a:cs typeface="Red Hat Display Bold"/>
                <a:sym typeface="Red Hat Display Bold"/>
              </a:rPr>
              <a:t>CSS</a:t>
            </a:r>
          </a:p>
        </p:txBody>
      </p:sp>
      <p:sp>
        <p:nvSpPr>
          <p:cNvPr name="TextBox 22" id="22"/>
          <p:cNvSpPr txBox="true"/>
          <p:nvPr/>
        </p:nvSpPr>
        <p:spPr>
          <a:xfrm rot="0">
            <a:off x="10303360" y="9359031"/>
            <a:ext cx="2578413" cy="356023"/>
          </a:xfrm>
          <a:prstGeom prst="rect">
            <a:avLst/>
          </a:prstGeom>
        </p:spPr>
        <p:txBody>
          <a:bodyPr anchor="t" rtlCol="false" tIns="0" lIns="0" bIns="0" rIns="0">
            <a:spAutoFit/>
          </a:bodyPr>
          <a:lstStyle/>
          <a:p>
            <a:pPr algn="ctr">
              <a:lnSpc>
                <a:spcPts val="2951"/>
              </a:lnSpc>
            </a:pPr>
            <a:r>
              <a:rPr lang="en-US" b="true" sz="2108" spc="21">
                <a:solidFill>
                  <a:srgbClr val="FFFFFF"/>
                </a:solidFill>
                <a:latin typeface="Red Hat Display Bold"/>
                <a:ea typeface="Red Hat Display Bold"/>
                <a:cs typeface="Red Hat Display Bold"/>
                <a:sym typeface="Red Hat Display Bold"/>
              </a:rPr>
              <a:t>HTML</a:t>
            </a:r>
          </a:p>
        </p:txBody>
      </p:sp>
      <p:sp>
        <p:nvSpPr>
          <p:cNvPr name="TextBox 23" id="23"/>
          <p:cNvSpPr txBox="true"/>
          <p:nvPr/>
        </p:nvSpPr>
        <p:spPr>
          <a:xfrm rot="0">
            <a:off x="14078594" y="9368556"/>
            <a:ext cx="2578413" cy="356023"/>
          </a:xfrm>
          <a:prstGeom prst="rect">
            <a:avLst/>
          </a:prstGeom>
        </p:spPr>
        <p:txBody>
          <a:bodyPr anchor="t" rtlCol="false" tIns="0" lIns="0" bIns="0" rIns="0">
            <a:spAutoFit/>
          </a:bodyPr>
          <a:lstStyle/>
          <a:p>
            <a:pPr algn="ctr">
              <a:lnSpc>
                <a:spcPts val="2951"/>
              </a:lnSpc>
            </a:pPr>
            <a:r>
              <a:rPr lang="en-US" b="true" sz="2108" spc="21">
                <a:solidFill>
                  <a:srgbClr val="FFFFFF"/>
                </a:solidFill>
                <a:latin typeface="Red Hat Display Bold"/>
                <a:ea typeface="Red Hat Display Bold"/>
                <a:cs typeface="Red Hat Display Bold"/>
                <a:sym typeface="Red Hat Display Bold"/>
              </a:rPr>
              <a:t>SQL</a:t>
            </a:r>
          </a:p>
        </p:txBody>
      </p:sp>
      <p:sp>
        <p:nvSpPr>
          <p:cNvPr name="TextBox 24" id="24"/>
          <p:cNvSpPr txBox="true"/>
          <p:nvPr/>
        </p:nvSpPr>
        <p:spPr>
          <a:xfrm rot="0">
            <a:off x="1292567" y="2823534"/>
            <a:ext cx="14932837" cy="1635548"/>
          </a:xfrm>
          <a:prstGeom prst="rect">
            <a:avLst/>
          </a:prstGeom>
        </p:spPr>
        <p:txBody>
          <a:bodyPr anchor="t" rtlCol="false" tIns="0" lIns="0" bIns="0" rIns="0">
            <a:spAutoFit/>
          </a:bodyPr>
          <a:lstStyle/>
          <a:p>
            <a:pPr algn="ctr">
              <a:lnSpc>
                <a:spcPts val="4351"/>
              </a:lnSpc>
            </a:pPr>
            <a:r>
              <a:rPr lang="en-US" b="true" sz="3108" spc="31">
                <a:solidFill>
                  <a:srgbClr val="FFFFFF"/>
                </a:solidFill>
                <a:latin typeface="Red Hat Display Bold"/>
                <a:ea typeface="Red Hat Display Bold"/>
                <a:cs typeface="Red Hat Display Bold"/>
                <a:sym typeface="Red Hat Display Bold"/>
              </a:rPr>
              <a:t>We apply Agile methodology in the product development process, helping to continuously adjust and improve the product based on actual feedback from users, ensuring high performance and efficiency in developing new features. .</a:t>
            </a:r>
          </a:p>
        </p:txBody>
      </p:sp>
      <p:sp>
        <p:nvSpPr>
          <p:cNvPr name="TextBox 25" id="2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16</a:t>
            </a:r>
          </a:p>
        </p:txBody>
      </p:sp>
      <p:sp>
        <p:nvSpPr>
          <p:cNvPr name="TextBox 26" id="26"/>
          <p:cNvSpPr txBox="true"/>
          <p:nvPr/>
        </p:nvSpPr>
        <p:spPr>
          <a:xfrm rot="0">
            <a:off x="1292567" y="438150"/>
            <a:ext cx="7057602" cy="1047750"/>
          </a:xfrm>
          <a:prstGeom prst="rect">
            <a:avLst/>
          </a:prstGeom>
        </p:spPr>
        <p:txBody>
          <a:bodyPr anchor="t" rtlCol="false" tIns="0" lIns="0" bIns="0" rIns="0">
            <a:spAutoFit/>
          </a:bodyPr>
          <a:lstStyle/>
          <a:p>
            <a:pPr algn="l" marL="0" indent="0" lvl="0">
              <a:lnSpc>
                <a:spcPts val="8400"/>
              </a:lnSpc>
              <a:spcBef>
                <a:spcPct val="0"/>
              </a:spcBef>
            </a:pPr>
            <a:r>
              <a:rPr lang="en-US" sz="6000" spc="60">
                <a:solidFill>
                  <a:srgbClr val="FFFFFF"/>
                </a:solidFill>
                <a:latin typeface="RQND Pro Wide"/>
                <a:ea typeface="RQND Pro Wide"/>
                <a:cs typeface="RQND Pro Wide"/>
                <a:sym typeface="RQND Pro Wide"/>
              </a:rPr>
              <a:t>method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45" y="-186923"/>
            <a:ext cx="18288000" cy="7582659"/>
          </a:xfrm>
          <a:custGeom>
            <a:avLst/>
            <a:gdLst/>
            <a:ahLst/>
            <a:cxnLst/>
            <a:rect r="r" b="b" t="t" l="l"/>
            <a:pathLst>
              <a:path h="7582659" w="18288000">
                <a:moveTo>
                  <a:pt x="0" y="0"/>
                </a:moveTo>
                <a:lnTo>
                  <a:pt x="18288000" y="0"/>
                </a:lnTo>
                <a:lnTo>
                  <a:pt x="18288000" y="7582659"/>
                </a:lnTo>
                <a:lnTo>
                  <a:pt x="0" y="7582659"/>
                </a:lnTo>
                <a:lnTo>
                  <a:pt x="0" y="0"/>
                </a:lnTo>
                <a:close/>
              </a:path>
            </a:pathLst>
          </a:custGeom>
          <a:blipFill>
            <a:blip r:embed="rId2"/>
            <a:stretch>
              <a:fillRect l="0" t="-6492" r="0" b="-19799"/>
            </a:stretch>
          </a:blipFill>
        </p:spPr>
      </p:sp>
      <p:grpSp>
        <p:nvGrpSpPr>
          <p:cNvPr name="Group 3" id="3"/>
          <p:cNvGrpSpPr/>
          <p:nvPr/>
        </p:nvGrpSpPr>
        <p:grpSpPr>
          <a:xfrm rot="0">
            <a:off x="0" y="0"/>
            <a:ext cx="18457961" cy="7395736"/>
            <a:chOff x="0" y="0"/>
            <a:chExt cx="4648220" cy="1862449"/>
          </a:xfrm>
        </p:grpSpPr>
        <p:sp>
          <p:nvSpPr>
            <p:cNvPr name="Freeform 4" id="4"/>
            <p:cNvSpPr/>
            <p:nvPr/>
          </p:nvSpPr>
          <p:spPr>
            <a:xfrm flipH="false" flipV="false" rot="0">
              <a:off x="0" y="0"/>
              <a:ext cx="4648220" cy="1862449"/>
            </a:xfrm>
            <a:custGeom>
              <a:avLst/>
              <a:gdLst/>
              <a:ahLst/>
              <a:cxnLst/>
              <a:rect r="r" b="b" t="t" l="l"/>
              <a:pathLst>
                <a:path h="1862449" w="4648220">
                  <a:moveTo>
                    <a:pt x="0" y="0"/>
                  </a:moveTo>
                  <a:lnTo>
                    <a:pt x="4648220" y="0"/>
                  </a:lnTo>
                  <a:lnTo>
                    <a:pt x="4648220" y="1862449"/>
                  </a:lnTo>
                  <a:lnTo>
                    <a:pt x="0" y="1862449"/>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767891" y="925402"/>
            <a:ext cx="16688278" cy="8436196"/>
            <a:chOff x="0" y="0"/>
            <a:chExt cx="4000884" cy="2022512"/>
          </a:xfrm>
        </p:grpSpPr>
        <p:sp>
          <p:nvSpPr>
            <p:cNvPr name="Freeform 15" id="15"/>
            <p:cNvSpPr/>
            <p:nvPr/>
          </p:nvSpPr>
          <p:spPr>
            <a:xfrm flipH="false" flipV="false" rot="0">
              <a:off x="0" y="0"/>
              <a:ext cx="4000884" cy="2022512"/>
            </a:xfrm>
            <a:custGeom>
              <a:avLst/>
              <a:gdLst/>
              <a:ahLst/>
              <a:cxnLst/>
              <a:rect r="r" b="b" t="t" l="l"/>
              <a:pathLst>
                <a:path h="2022512" w="4000884">
                  <a:moveTo>
                    <a:pt x="0" y="0"/>
                  </a:moveTo>
                  <a:lnTo>
                    <a:pt x="4000884" y="0"/>
                  </a:lnTo>
                  <a:lnTo>
                    <a:pt x="4000884" y="2022512"/>
                  </a:lnTo>
                  <a:lnTo>
                    <a:pt x="0" y="2022512"/>
                  </a:lnTo>
                  <a:close/>
                </a:path>
              </a:pathLst>
            </a:custGeom>
            <a:solidFill>
              <a:srgbClr val="060607">
                <a:alpha val="70980"/>
              </a:srgbClr>
            </a:solidFill>
          </p:spPr>
        </p:sp>
      </p:gr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17</a:t>
            </a:r>
          </a:p>
        </p:txBody>
      </p:sp>
      <p:sp>
        <p:nvSpPr>
          <p:cNvPr name="TextBox 17" id="17"/>
          <p:cNvSpPr txBox="true"/>
          <p:nvPr/>
        </p:nvSpPr>
        <p:spPr>
          <a:xfrm rot="0">
            <a:off x="5288004" y="3397846"/>
            <a:ext cx="7648050" cy="123634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User Authentication and Access Control</a:t>
            </a:r>
          </a:p>
        </p:txBody>
      </p:sp>
      <p:sp>
        <p:nvSpPr>
          <p:cNvPr name="TextBox 18" id="18"/>
          <p:cNvSpPr txBox="true"/>
          <p:nvPr/>
        </p:nvSpPr>
        <p:spPr>
          <a:xfrm rot="0">
            <a:off x="1028700" y="7483826"/>
            <a:ext cx="16427468" cy="1128027"/>
          </a:xfrm>
          <a:prstGeom prst="rect">
            <a:avLst/>
          </a:prstGeom>
        </p:spPr>
        <p:txBody>
          <a:bodyPr anchor="t" rtlCol="false" tIns="0" lIns="0" bIns="0" rIns="0">
            <a:spAutoFit/>
          </a:bodyPr>
          <a:lstStyle/>
          <a:p>
            <a:pPr algn="l">
              <a:lnSpc>
                <a:spcPts val="4500"/>
              </a:lnSpc>
            </a:pPr>
            <a:r>
              <a:rPr lang="en-US" b="true" sz="3214">
                <a:solidFill>
                  <a:srgbClr val="FFFFFF">
                    <a:alpha val="60000"/>
                  </a:srgbClr>
                </a:solidFill>
                <a:latin typeface="Red Hat Display Bold"/>
                <a:ea typeface="Red Hat Display Bold"/>
                <a:cs typeface="Red Hat Display Bold"/>
                <a:sym typeface="Red Hat Display Bold"/>
              </a:rPr>
              <a:t>This component of the online gaming system focuses on account authentication and related functions.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828774"/>
            <a:ext cx="18288000" cy="458226"/>
            <a:chOff x="0" y="0"/>
            <a:chExt cx="18180408" cy="455530"/>
          </a:xfrm>
        </p:grpSpPr>
        <p:sp>
          <p:nvSpPr>
            <p:cNvPr name="Freeform 3" id="3"/>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4" id="4"/>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2">
              <a:alphaModFix amt="36000"/>
            </a:blip>
            <a:stretch>
              <a:fillRect l="0" t="0" r="0" b="0"/>
            </a:stretch>
          </a:blipFill>
        </p:spPr>
      </p:sp>
      <p:grpSp>
        <p:nvGrpSpPr>
          <p:cNvPr name="Group 5" id="5"/>
          <p:cNvGrpSpPr/>
          <p:nvPr/>
        </p:nvGrpSpPr>
        <p:grpSpPr>
          <a:xfrm rot="0">
            <a:off x="0" y="2510"/>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1733550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5" id="15"/>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18</a:t>
            </a:r>
          </a:p>
        </p:txBody>
      </p:sp>
      <p:grpSp>
        <p:nvGrpSpPr>
          <p:cNvPr name="Group 16" id="16"/>
          <p:cNvGrpSpPr/>
          <p:nvPr/>
        </p:nvGrpSpPr>
        <p:grpSpPr>
          <a:xfrm rot="0">
            <a:off x="0" y="231623"/>
            <a:ext cx="18806383" cy="9597151"/>
            <a:chOff x="0" y="0"/>
            <a:chExt cx="4194563" cy="2140542"/>
          </a:xfrm>
        </p:grpSpPr>
        <p:sp>
          <p:nvSpPr>
            <p:cNvPr name="Freeform 17" id="17"/>
            <p:cNvSpPr/>
            <p:nvPr/>
          </p:nvSpPr>
          <p:spPr>
            <a:xfrm flipH="false" flipV="false" rot="0">
              <a:off x="0" y="0"/>
              <a:ext cx="4194563" cy="2140542"/>
            </a:xfrm>
            <a:custGeom>
              <a:avLst/>
              <a:gdLst/>
              <a:ahLst/>
              <a:cxnLst/>
              <a:rect r="r" b="b" t="t" l="l"/>
              <a:pathLst>
                <a:path h="2140542" w="4194563">
                  <a:moveTo>
                    <a:pt x="0" y="0"/>
                  </a:moveTo>
                  <a:lnTo>
                    <a:pt x="4194563" y="0"/>
                  </a:lnTo>
                  <a:lnTo>
                    <a:pt x="4194563" y="2140542"/>
                  </a:lnTo>
                  <a:lnTo>
                    <a:pt x="0" y="2140542"/>
                  </a:lnTo>
                  <a:close/>
                </a:path>
              </a:pathLst>
            </a:custGeom>
            <a:solidFill>
              <a:srgbClr val="060607">
                <a:alpha val="90980"/>
              </a:srgbClr>
            </a:solidFill>
          </p:spPr>
        </p:sp>
      </p:grpSp>
      <p:sp>
        <p:nvSpPr>
          <p:cNvPr name="Freeform 18" id="18"/>
          <p:cNvSpPr/>
          <p:nvPr/>
        </p:nvSpPr>
        <p:spPr>
          <a:xfrm flipH="false" flipV="false" rot="0">
            <a:off x="1309609" y="102870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6100468" y="105341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7182100" y="3640518"/>
            <a:ext cx="3223810" cy="1579667"/>
          </a:xfrm>
          <a:custGeom>
            <a:avLst/>
            <a:gdLst/>
            <a:ahLst/>
            <a:cxnLst/>
            <a:rect r="r" b="b" t="t" l="l"/>
            <a:pathLst>
              <a:path h="1579667" w="3223810">
                <a:moveTo>
                  <a:pt x="0" y="0"/>
                </a:moveTo>
                <a:lnTo>
                  <a:pt x="3223810" y="0"/>
                </a:lnTo>
                <a:lnTo>
                  <a:pt x="3223810" y="1579666"/>
                </a:lnTo>
                <a:lnTo>
                  <a:pt x="0" y="1579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652540" y="1028700"/>
            <a:ext cx="3598779" cy="1763402"/>
          </a:xfrm>
          <a:custGeom>
            <a:avLst/>
            <a:gdLst/>
            <a:ahLst/>
            <a:cxnLst/>
            <a:rect r="r" b="b" t="t" l="l"/>
            <a:pathLst>
              <a:path h="1763402" w="3598779">
                <a:moveTo>
                  <a:pt x="0" y="0"/>
                </a:moveTo>
                <a:lnTo>
                  <a:pt x="3598779" y="0"/>
                </a:lnTo>
                <a:lnTo>
                  <a:pt x="3598779" y="1763402"/>
                </a:lnTo>
                <a:lnTo>
                  <a:pt x="0" y="17634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4186612" y="1003990"/>
            <a:ext cx="3699636" cy="1812822"/>
          </a:xfrm>
          <a:custGeom>
            <a:avLst/>
            <a:gdLst/>
            <a:ahLst/>
            <a:cxnLst/>
            <a:rect r="r" b="b" t="t" l="l"/>
            <a:pathLst>
              <a:path h="1812822" w="3699636">
                <a:moveTo>
                  <a:pt x="0" y="0"/>
                </a:moveTo>
                <a:lnTo>
                  <a:pt x="3699637" y="0"/>
                </a:lnTo>
                <a:lnTo>
                  <a:pt x="3699637" y="1812822"/>
                </a:lnTo>
                <a:lnTo>
                  <a:pt x="0" y="1812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7209751" y="6037236"/>
            <a:ext cx="3196158" cy="1566118"/>
          </a:xfrm>
          <a:custGeom>
            <a:avLst/>
            <a:gdLst/>
            <a:ahLst/>
            <a:cxnLst/>
            <a:rect r="r" b="b" t="t" l="l"/>
            <a:pathLst>
              <a:path h="1566118" w="3196158">
                <a:moveTo>
                  <a:pt x="0" y="0"/>
                </a:moveTo>
                <a:lnTo>
                  <a:pt x="3196159" y="0"/>
                </a:lnTo>
                <a:lnTo>
                  <a:pt x="3196159" y="1566117"/>
                </a:lnTo>
                <a:lnTo>
                  <a:pt x="0" y="15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7102183" y="8247611"/>
            <a:ext cx="3226863" cy="1581163"/>
          </a:xfrm>
          <a:custGeom>
            <a:avLst/>
            <a:gdLst/>
            <a:ahLst/>
            <a:cxnLst/>
            <a:rect r="r" b="b" t="t" l="l"/>
            <a:pathLst>
              <a:path h="1581163" w="3226863">
                <a:moveTo>
                  <a:pt x="0" y="0"/>
                </a:moveTo>
                <a:lnTo>
                  <a:pt x="3226864" y="0"/>
                </a:lnTo>
                <a:lnTo>
                  <a:pt x="3226864"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028700" y="3262692"/>
            <a:ext cx="15844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Admin</a:t>
            </a:r>
          </a:p>
        </p:txBody>
      </p:sp>
      <p:sp>
        <p:nvSpPr>
          <p:cNvPr name="TextBox 26" id="26"/>
          <p:cNvSpPr txBox="true"/>
          <p:nvPr/>
        </p:nvSpPr>
        <p:spPr>
          <a:xfrm rot="0">
            <a:off x="15978366" y="3114750"/>
            <a:ext cx="11297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User</a:t>
            </a:r>
          </a:p>
        </p:txBody>
      </p:sp>
      <p:sp>
        <p:nvSpPr>
          <p:cNvPr name="TextBox 27" id="27"/>
          <p:cNvSpPr txBox="true"/>
          <p:nvPr/>
        </p:nvSpPr>
        <p:spPr>
          <a:xfrm rot="0">
            <a:off x="8327637" y="4317127"/>
            <a:ext cx="932736"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Login</a:t>
            </a:r>
          </a:p>
        </p:txBody>
      </p:sp>
      <p:sp>
        <p:nvSpPr>
          <p:cNvPr name="TextBox 28" id="28"/>
          <p:cNvSpPr txBox="true"/>
          <p:nvPr/>
        </p:nvSpPr>
        <p:spPr>
          <a:xfrm rot="0">
            <a:off x="10749223" y="1616451"/>
            <a:ext cx="1405414"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Register</a:t>
            </a:r>
          </a:p>
        </p:txBody>
      </p:sp>
      <p:sp>
        <p:nvSpPr>
          <p:cNvPr name="TextBox 29" id="29"/>
          <p:cNvSpPr txBox="true"/>
          <p:nvPr/>
        </p:nvSpPr>
        <p:spPr>
          <a:xfrm rot="0">
            <a:off x="4391543" y="1368801"/>
            <a:ext cx="328977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if username contain “Admin” </a:t>
            </a:r>
          </a:p>
        </p:txBody>
      </p:sp>
      <p:sp>
        <p:nvSpPr>
          <p:cNvPr name="TextBox 30" id="30"/>
          <p:cNvSpPr txBox="true"/>
          <p:nvPr/>
        </p:nvSpPr>
        <p:spPr>
          <a:xfrm rot="0">
            <a:off x="7297842" y="6303404"/>
            <a:ext cx="299232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Verify Information</a:t>
            </a:r>
          </a:p>
        </p:txBody>
      </p:sp>
      <p:sp>
        <p:nvSpPr>
          <p:cNvPr name="TextBox 31" id="31"/>
          <p:cNvSpPr txBox="true"/>
          <p:nvPr/>
        </p:nvSpPr>
        <p:spPr>
          <a:xfrm rot="0">
            <a:off x="7219452" y="8660628"/>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Exit</a:t>
            </a:r>
          </a:p>
        </p:txBody>
      </p:sp>
      <p:sp>
        <p:nvSpPr>
          <p:cNvPr name="AutoShape 32" id="32"/>
          <p:cNvSpPr/>
          <p:nvPr/>
        </p:nvSpPr>
        <p:spPr>
          <a:xfrm>
            <a:off x="1729069" y="2767392"/>
            <a:ext cx="5453031" cy="1662959"/>
          </a:xfrm>
          <a:prstGeom prst="line">
            <a:avLst/>
          </a:prstGeom>
          <a:ln cap="flat" w="38100">
            <a:solidFill>
              <a:srgbClr val="FFFFFF"/>
            </a:solidFill>
            <a:prstDash val="solid"/>
            <a:headEnd type="none" len="sm" w="sm"/>
            <a:tailEnd type="arrow" len="sm" w="med"/>
          </a:ln>
        </p:spPr>
      </p:sp>
      <p:sp>
        <p:nvSpPr>
          <p:cNvPr name="AutoShape 33" id="33"/>
          <p:cNvSpPr/>
          <p:nvPr/>
        </p:nvSpPr>
        <p:spPr>
          <a:xfrm>
            <a:off x="1729069" y="2767392"/>
            <a:ext cx="5490384" cy="6162476"/>
          </a:xfrm>
          <a:prstGeom prst="line">
            <a:avLst/>
          </a:prstGeom>
          <a:ln cap="flat" w="38100">
            <a:solidFill>
              <a:srgbClr val="FFFFFF"/>
            </a:solidFill>
            <a:prstDash val="solid"/>
            <a:headEnd type="none" len="sm" w="sm"/>
            <a:tailEnd type="arrow" len="sm" w="med"/>
          </a:ln>
        </p:spPr>
      </p:sp>
      <p:sp>
        <p:nvSpPr>
          <p:cNvPr name="AutoShape 34" id="34"/>
          <p:cNvSpPr/>
          <p:nvPr/>
        </p:nvSpPr>
        <p:spPr>
          <a:xfrm flipH="true">
            <a:off x="10197554" y="2345431"/>
            <a:ext cx="6322374" cy="6680089"/>
          </a:xfrm>
          <a:prstGeom prst="line">
            <a:avLst/>
          </a:prstGeom>
          <a:ln cap="flat" w="38100">
            <a:solidFill>
              <a:srgbClr val="FFFFFF"/>
            </a:solidFill>
            <a:prstDash val="solid"/>
            <a:headEnd type="none" len="sm" w="sm"/>
            <a:tailEnd type="arrow" len="sm" w="med"/>
          </a:ln>
        </p:spPr>
      </p:sp>
      <p:sp>
        <p:nvSpPr>
          <p:cNvPr name="AutoShape 35" id="35"/>
          <p:cNvSpPr/>
          <p:nvPr/>
        </p:nvSpPr>
        <p:spPr>
          <a:xfrm flipH="true">
            <a:off x="10405910" y="2792102"/>
            <a:ext cx="6114018" cy="1638249"/>
          </a:xfrm>
          <a:prstGeom prst="line">
            <a:avLst/>
          </a:prstGeom>
          <a:ln cap="flat" w="38100">
            <a:solidFill>
              <a:srgbClr val="FFFFFF"/>
            </a:solidFill>
            <a:prstDash val="solid"/>
            <a:headEnd type="none" len="sm" w="sm"/>
            <a:tailEnd type="arrow" len="sm" w="med"/>
          </a:ln>
        </p:spPr>
      </p:sp>
      <p:sp>
        <p:nvSpPr>
          <p:cNvPr name="AutoShape 36" id="36"/>
          <p:cNvSpPr/>
          <p:nvPr/>
        </p:nvSpPr>
        <p:spPr>
          <a:xfrm flipH="true" flipV="true">
            <a:off x="13251319" y="1910401"/>
            <a:ext cx="3268609" cy="881701"/>
          </a:xfrm>
          <a:prstGeom prst="line">
            <a:avLst/>
          </a:prstGeom>
          <a:ln cap="flat" w="38100">
            <a:solidFill>
              <a:srgbClr val="FFFFFF"/>
            </a:solidFill>
            <a:prstDash val="solid"/>
            <a:headEnd type="none" len="sm" w="sm"/>
            <a:tailEnd type="arrow" len="sm" w="med"/>
          </a:ln>
        </p:spPr>
      </p:sp>
      <p:sp>
        <p:nvSpPr>
          <p:cNvPr name="AutoShape 37" id="37"/>
          <p:cNvSpPr/>
          <p:nvPr/>
        </p:nvSpPr>
        <p:spPr>
          <a:xfrm flipH="true" flipV="true">
            <a:off x="7681318" y="1885691"/>
            <a:ext cx="1971222" cy="24710"/>
          </a:xfrm>
          <a:prstGeom prst="line">
            <a:avLst/>
          </a:prstGeom>
          <a:ln cap="flat" w="38100">
            <a:solidFill>
              <a:srgbClr val="FFFFFF"/>
            </a:solidFill>
            <a:prstDash val="sysDot"/>
            <a:headEnd type="none" len="sm" w="sm"/>
            <a:tailEnd type="arrow" len="sm" w="med"/>
          </a:ln>
        </p:spPr>
      </p:sp>
      <p:sp>
        <p:nvSpPr>
          <p:cNvPr name="AutoShape 38" id="38"/>
          <p:cNvSpPr/>
          <p:nvPr/>
        </p:nvSpPr>
        <p:spPr>
          <a:xfrm>
            <a:off x="8794005" y="5220184"/>
            <a:ext cx="13826" cy="817051"/>
          </a:xfrm>
          <a:prstGeom prst="line">
            <a:avLst/>
          </a:prstGeom>
          <a:ln cap="flat" w="38100">
            <a:solidFill>
              <a:srgbClr val="FFFFFF"/>
            </a:solidFill>
            <a:prstDash val="sysDot"/>
            <a:headEnd type="none" len="sm" w="sm"/>
            <a:tailEnd type="arrow" len="sm" w="med"/>
          </a:ln>
        </p:spPr>
      </p:sp>
      <p:sp>
        <p:nvSpPr>
          <p:cNvPr name="TextBox 39" id="39"/>
          <p:cNvSpPr txBox="true"/>
          <p:nvPr/>
        </p:nvSpPr>
        <p:spPr>
          <a:xfrm rot="0">
            <a:off x="8048748" y="1317366"/>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0" id="40"/>
          <p:cNvSpPr txBox="true"/>
          <p:nvPr/>
        </p:nvSpPr>
        <p:spPr>
          <a:xfrm rot="0">
            <a:off x="9144000" y="5431542"/>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1" id="41"/>
          <p:cNvSpPr txBox="true"/>
          <p:nvPr/>
        </p:nvSpPr>
        <p:spPr>
          <a:xfrm rot="0">
            <a:off x="1392368" y="159591"/>
            <a:ext cx="15736009"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User Authentication and Access Control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45" y="-186923"/>
            <a:ext cx="18288000" cy="7582659"/>
          </a:xfrm>
          <a:custGeom>
            <a:avLst/>
            <a:gdLst/>
            <a:ahLst/>
            <a:cxnLst/>
            <a:rect r="r" b="b" t="t" l="l"/>
            <a:pathLst>
              <a:path h="7582659" w="18288000">
                <a:moveTo>
                  <a:pt x="0" y="0"/>
                </a:moveTo>
                <a:lnTo>
                  <a:pt x="18288000" y="0"/>
                </a:lnTo>
                <a:lnTo>
                  <a:pt x="18288000" y="7582659"/>
                </a:lnTo>
                <a:lnTo>
                  <a:pt x="0" y="7582659"/>
                </a:lnTo>
                <a:lnTo>
                  <a:pt x="0" y="0"/>
                </a:lnTo>
                <a:close/>
              </a:path>
            </a:pathLst>
          </a:custGeom>
          <a:blipFill>
            <a:blip r:embed="rId2"/>
            <a:stretch>
              <a:fillRect l="0" t="-30329" r="0" b="-30329"/>
            </a:stretch>
          </a:blipFill>
        </p:spPr>
      </p:sp>
      <p:grpSp>
        <p:nvGrpSpPr>
          <p:cNvPr name="Group 3" id="3"/>
          <p:cNvGrpSpPr/>
          <p:nvPr/>
        </p:nvGrpSpPr>
        <p:grpSpPr>
          <a:xfrm rot="0">
            <a:off x="2245" y="0"/>
            <a:ext cx="18457961" cy="7806788"/>
            <a:chOff x="0" y="0"/>
            <a:chExt cx="4648220" cy="1965963"/>
          </a:xfrm>
        </p:grpSpPr>
        <p:sp>
          <p:nvSpPr>
            <p:cNvPr name="Freeform 4" id="4"/>
            <p:cNvSpPr/>
            <p:nvPr/>
          </p:nvSpPr>
          <p:spPr>
            <a:xfrm flipH="false" flipV="false" rot="0">
              <a:off x="0" y="0"/>
              <a:ext cx="4648220" cy="1965963"/>
            </a:xfrm>
            <a:custGeom>
              <a:avLst/>
              <a:gdLst/>
              <a:ahLst/>
              <a:cxnLst/>
              <a:rect r="r" b="b" t="t" l="l"/>
              <a:pathLst>
                <a:path h="1965963" w="4648220">
                  <a:moveTo>
                    <a:pt x="0" y="0"/>
                  </a:moveTo>
                  <a:lnTo>
                    <a:pt x="4648220" y="0"/>
                  </a:lnTo>
                  <a:lnTo>
                    <a:pt x="4648220" y="1965963"/>
                  </a:lnTo>
                  <a:lnTo>
                    <a:pt x="0" y="1965963"/>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767891" y="925402"/>
            <a:ext cx="16688278" cy="8436196"/>
            <a:chOff x="0" y="0"/>
            <a:chExt cx="4000884" cy="2022512"/>
          </a:xfrm>
        </p:grpSpPr>
        <p:sp>
          <p:nvSpPr>
            <p:cNvPr name="Freeform 15" id="15"/>
            <p:cNvSpPr/>
            <p:nvPr/>
          </p:nvSpPr>
          <p:spPr>
            <a:xfrm flipH="false" flipV="false" rot="0">
              <a:off x="0" y="0"/>
              <a:ext cx="4000884" cy="2022512"/>
            </a:xfrm>
            <a:custGeom>
              <a:avLst/>
              <a:gdLst/>
              <a:ahLst/>
              <a:cxnLst/>
              <a:rect r="r" b="b" t="t" l="l"/>
              <a:pathLst>
                <a:path h="2022512" w="4000884">
                  <a:moveTo>
                    <a:pt x="0" y="0"/>
                  </a:moveTo>
                  <a:lnTo>
                    <a:pt x="4000884" y="0"/>
                  </a:lnTo>
                  <a:lnTo>
                    <a:pt x="4000884" y="2022512"/>
                  </a:lnTo>
                  <a:lnTo>
                    <a:pt x="0" y="2022512"/>
                  </a:lnTo>
                  <a:close/>
                </a:path>
              </a:pathLst>
            </a:custGeom>
            <a:solidFill>
              <a:srgbClr val="060607">
                <a:alpha val="70980"/>
              </a:srgbClr>
            </a:solidFill>
          </p:spPr>
        </p:sp>
      </p:gr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19</a:t>
            </a:r>
          </a:p>
        </p:txBody>
      </p:sp>
      <p:sp>
        <p:nvSpPr>
          <p:cNvPr name="TextBox 17" id="17"/>
          <p:cNvSpPr txBox="true"/>
          <p:nvPr/>
        </p:nvSpPr>
        <p:spPr>
          <a:xfrm rot="0">
            <a:off x="5288004" y="3397846"/>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Items Management</a:t>
            </a:r>
          </a:p>
        </p:txBody>
      </p:sp>
      <p:sp>
        <p:nvSpPr>
          <p:cNvPr name="TextBox 18" id="18"/>
          <p:cNvSpPr txBox="true"/>
          <p:nvPr/>
        </p:nvSpPr>
        <p:spPr>
          <a:xfrm rot="0">
            <a:off x="1028700" y="7483826"/>
            <a:ext cx="16230600" cy="1699527"/>
          </a:xfrm>
          <a:prstGeom prst="rect">
            <a:avLst/>
          </a:prstGeom>
        </p:spPr>
        <p:txBody>
          <a:bodyPr anchor="t" rtlCol="false" tIns="0" lIns="0" bIns="0" rIns="0">
            <a:spAutoFit/>
          </a:bodyPr>
          <a:lstStyle/>
          <a:p>
            <a:pPr algn="l">
              <a:lnSpc>
                <a:spcPts val="4500"/>
              </a:lnSpc>
            </a:pPr>
            <a:r>
              <a:rPr lang="en-US" sz="3214" b="true">
                <a:solidFill>
                  <a:srgbClr val="FFFFFF">
                    <a:alpha val="60000"/>
                  </a:srgbClr>
                </a:solidFill>
                <a:latin typeface="Red Hat Display Bold"/>
                <a:ea typeface="Red Hat Display Bold"/>
                <a:cs typeface="Red Hat Display Bold"/>
                <a:sym typeface="Red Hat Display Bold"/>
              </a:rPr>
              <a:t>The "Items Management" module within the Cyber ​​Gaming platform focuses on overseeing and updating </a:t>
            </a:r>
            <a:r>
              <a:rPr lang="en-US" sz="3214" b="true">
                <a:solidFill>
                  <a:srgbClr val="FFFFFF">
                    <a:alpha val="60000"/>
                  </a:srgbClr>
                </a:solidFill>
                <a:latin typeface="Red Hat Display Bold"/>
                <a:ea typeface="Red Hat Display Bold"/>
                <a:cs typeface="Red Hat Display Bold"/>
                <a:sym typeface="Red Hat Display Bold"/>
              </a:rPr>
              <a:t>information for the items featured on the menu.</a:t>
            </a:r>
          </a:p>
          <a:p>
            <a:pPr algn="l">
              <a:lnSpc>
                <a:spcPts val="45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812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700000">
            <a:off x="17258946" y="-207728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72601" y="2562297"/>
            <a:ext cx="4001786" cy="2391279"/>
            <a:chOff x="0" y="0"/>
            <a:chExt cx="777536" cy="464619"/>
          </a:xfrm>
        </p:grpSpPr>
        <p:sp>
          <p:nvSpPr>
            <p:cNvPr name="Freeform 6" id="6"/>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grpSp>
        <p:nvGrpSpPr>
          <p:cNvPr name="Group 7" id="7"/>
          <p:cNvGrpSpPr/>
          <p:nvPr/>
        </p:nvGrpSpPr>
        <p:grpSpPr>
          <a:xfrm rot="0">
            <a:off x="2372601" y="6499963"/>
            <a:ext cx="4001786" cy="2391279"/>
            <a:chOff x="0" y="0"/>
            <a:chExt cx="777536" cy="464619"/>
          </a:xfrm>
        </p:grpSpPr>
        <p:sp>
          <p:nvSpPr>
            <p:cNvPr name="Freeform 8" id="8"/>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sp>
        <p:nvSpPr>
          <p:cNvPr name="TextBox 9" id="9"/>
          <p:cNvSpPr txBox="true"/>
          <p:nvPr/>
        </p:nvSpPr>
        <p:spPr>
          <a:xfrm rot="0">
            <a:off x="3005733" y="5076825"/>
            <a:ext cx="2735520"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7849FE"/>
                </a:solidFill>
                <a:latin typeface="Red Hat Display Bold"/>
                <a:ea typeface="Red Hat Display Bold"/>
                <a:cs typeface="Red Hat Display Bold"/>
                <a:sym typeface="Red Hat Display Bold"/>
              </a:rPr>
              <a:t>Pham Tuan</a:t>
            </a:r>
          </a:p>
        </p:txBody>
      </p:sp>
      <p:sp>
        <p:nvSpPr>
          <p:cNvPr name="TextBox 10" id="10"/>
          <p:cNvSpPr txBox="true"/>
          <p:nvPr/>
        </p:nvSpPr>
        <p:spPr>
          <a:xfrm rot="0">
            <a:off x="3005733" y="9015068"/>
            <a:ext cx="2735520"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7849FE"/>
                </a:solidFill>
                <a:latin typeface="Red Hat Display Bold"/>
                <a:ea typeface="Red Hat Display Bold"/>
                <a:cs typeface="Red Hat Display Bold"/>
                <a:sym typeface="Red Hat Display Bold"/>
              </a:rPr>
              <a:t>Khanh Tuan</a:t>
            </a:r>
          </a:p>
        </p:txBody>
      </p:sp>
      <p:sp>
        <p:nvSpPr>
          <p:cNvPr name="TextBox 11" id="11"/>
          <p:cNvSpPr txBox="true"/>
          <p:nvPr/>
        </p:nvSpPr>
        <p:spPr>
          <a:xfrm rot="0">
            <a:off x="7776240" y="5067301"/>
            <a:ext cx="2735520"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7849FE"/>
                </a:solidFill>
                <a:latin typeface="Red Hat Display Bold"/>
                <a:ea typeface="Red Hat Display Bold"/>
                <a:cs typeface="Red Hat Display Bold"/>
                <a:sym typeface="Red Hat Display Bold"/>
              </a:rPr>
              <a:t>Hoai Viet</a:t>
            </a:r>
          </a:p>
        </p:txBody>
      </p:sp>
      <p:sp>
        <p:nvSpPr>
          <p:cNvPr name="TextBox 12" id="12"/>
          <p:cNvSpPr txBox="true"/>
          <p:nvPr/>
        </p:nvSpPr>
        <p:spPr>
          <a:xfrm rot="0">
            <a:off x="7810627" y="9005543"/>
            <a:ext cx="2735520"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7849FE"/>
                </a:solidFill>
                <a:latin typeface="Red Hat Display Bold"/>
                <a:ea typeface="Red Hat Display Bold"/>
                <a:cs typeface="Red Hat Display Bold"/>
                <a:sym typeface="Red Hat Display Bold"/>
              </a:rPr>
              <a:t>Nhat Thai</a:t>
            </a:r>
          </a:p>
        </p:txBody>
      </p:sp>
      <p:sp>
        <p:nvSpPr>
          <p:cNvPr name="TextBox 13" id="13"/>
          <p:cNvSpPr txBox="true"/>
          <p:nvPr/>
        </p:nvSpPr>
        <p:spPr>
          <a:xfrm rot="0">
            <a:off x="11950787" y="5116316"/>
            <a:ext cx="3779367" cy="596900"/>
          </a:xfrm>
          <a:prstGeom prst="rect">
            <a:avLst/>
          </a:prstGeom>
        </p:spPr>
        <p:txBody>
          <a:bodyPr anchor="t" rtlCol="false" tIns="0" lIns="0" bIns="0" rIns="0">
            <a:spAutoFit/>
          </a:bodyPr>
          <a:lstStyle/>
          <a:p>
            <a:pPr algn="ctr">
              <a:lnSpc>
                <a:spcPts val="4900"/>
              </a:lnSpc>
              <a:spcBef>
                <a:spcPct val="0"/>
              </a:spcBef>
            </a:pPr>
            <a:r>
              <a:rPr lang="en-US" b="true" sz="3500">
                <a:solidFill>
                  <a:srgbClr val="7849FE"/>
                </a:solidFill>
                <a:latin typeface="Open Sans Bold"/>
                <a:ea typeface="Open Sans Bold"/>
                <a:cs typeface="Open Sans Bold"/>
                <a:sym typeface="Open Sans Bold"/>
              </a:rPr>
              <a:t>Thanh Trung</a:t>
            </a:r>
          </a:p>
        </p:txBody>
      </p:sp>
      <p:sp>
        <p:nvSpPr>
          <p:cNvPr name="TextBox 14" id="14"/>
          <p:cNvSpPr txBox="true"/>
          <p:nvPr/>
        </p:nvSpPr>
        <p:spPr>
          <a:xfrm rot="0">
            <a:off x="11950787" y="9015068"/>
            <a:ext cx="3779367" cy="596900"/>
          </a:xfrm>
          <a:prstGeom prst="rect">
            <a:avLst/>
          </a:prstGeom>
        </p:spPr>
        <p:txBody>
          <a:bodyPr anchor="t" rtlCol="false" tIns="0" lIns="0" bIns="0" rIns="0">
            <a:spAutoFit/>
          </a:bodyPr>
          <a:lstStyle/>
          <a:p>
            <a:pPr algn="ctr">
              <a:lnSpc>
                <a:spcPts val="4900"/>
              </a:lnSpc>
              <a:spcBef>
                <a:spcPct val="0"/>
              </a:spcBef>
            </a:pPr>
            <a:r>
              <a:rPr lang="en-US" b="true" sz="3500">
                <a:solidFill>
                  <a:srgbClr val="7849FE"/>
                </a:solidFill>
                <a:latin typeface="Open Sans Bold"/>
                <a:ea typeface="Open Sans Bold"/>
                <a:cs typeface="Open Sans Bold"/>
                <a:sym typeface="Open Sans Bold"/>
              </a:rPr>
              <a:t>Huynh Thang</a:t>
            </a:r>
          </a:p>
        </p:txBody>
      </p:sp>
      <p:grpSp>
        <p:nvGrpSpPr>
          <p:cNvPr name="Group 15" id="15"/>
          <p:cNvGrpSpPr/>
          <p:nvPr/>
        </p:nvGrpSpPr>
        <p:grpSpPr>
          <a:xfrm rot="0">
            <a:off x="7040959" y="2562297"/>
            <a:ext cx="4001786" cy="2391279"/>
            <a:chOff x="0" y="0"/>
            <a:chExt cx="777536" cy="464619"/>
          </a:xfrm>
        </p:grpSpPr>
        <p:sp>
          <p:nvSpPr>
            <p:cNvPr name="Freeform 16" id="16"/>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grpSp>
        <p:nvGrpSpPr>
          <p:cNvPr name="Group 17" id="17"/>
          <p:cNvGrpSpPr/>
          <p:nvPr/>
        </p:nvGrpSpPr>
        <p:grpSpPr>
          <a:xfrm rot="0">
            <a:off x="7040959" y="6499963"/>
            <a:ext cx="4001786" cy="2391279"/>
            <a:chOff x="0" y="0"/>
            <a:chExt cx="777536" cy="464619"/>
          </a:xfrm>
        </p:grpSpPr>
        <p:sp>
          <p:nvSpPr>
            <p:cNvPr name="Freeform 18" id="18"/>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grpSp>
        <p:nvGrpSpPr>
          <p:cNvPr name="Group 19" id="19"/>
          <p:cNvGrpSpPr/>
          <p:nvPr/>
        </p:nvGrpSpPr>
        <p:grpSpPr>
          <a:xfrm rot="0">
            <a:off x="11728368" y="2677411"/>
            <a:ext cx="4001786" cy="2391279"/>
            <a:chOff x="0" y="0"/>
            <a:chExt cx="777536" cy="464619"/>
          </a:xfrm>
        </p:grpSpPr>
        <p:sp>
          <p:nvSpPr>
            <p:cNvPr name="Freeform 20" id="20"/>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grpSp>
        <p:nvGrpSpPr>
          <p:cNvPr name="Group 21" id="21"/>
          <p:cNvGrpSpPr/>
          <p:nvPr/>
        </p:nvGrpSpPr>
        <p:grpSpPr>
          <a:xfrm rot="0">
            <a:off x="11591833" y="6499963"/>
            <a:ext cx="4001786" cy="2391279"/>
            <a:chOff x="0" y="0"/>
            <a:chExt cx="777536" cy="464619"/>
          </a:xfrm>
        </p:grpSpPr>
        <p:sp>
          <p:nvSpPr>
            <p:cNvPr name="Freeform 22" id="22"/>
            <p:cNvSpPr/>
            <p:nvPr/>
          </p:nvSpPr>
          <p:spPr>
            <a:xfrm flipH="false" flipV="false" rot="0">
              <a:off x="0" y="0"/>
              <a:ext cx="777536" cy="464619"/>
            </a:xfrm>
            <a:custGeom>
              <a:avLst/>
              <a:gdLst/>
              <a:ahLst/>
              <a:cxnLst/>
              <a:rect r="r" b="b" t="t" l="l"/>
              <a:pathLst>
                <a:path h="464619" w="777536">
                  <a:moveTo>
                    <a:pt x="203200" y="0"/>
                  </a:moveTo>
                  <a:lnTo>
                    <a:pt x="574336" y="0"/>
                  </a:lnTo>
                  <a:lnTo>
                    <a:pt x="777536" y="464619"/>
                  </a:lnTo>
                  <a:lnTo>
                    <a:pt x="0" y="464619"/>
                  </a:lnTo>
                  <a:lnTo>
                    <a:pt x="203200" y="0"/>
                  </a:lnTo>
                  <a:close/>
                </a:path>
              </a:pathLst>
            </a:custGeom>
            <a:blipFill>
              <a:blip r:embed="rId2"/>
              <a:stretch>
                <a:fillRect l="0" t="-1878" r="0" b="-1878"/>
              </a:stretch>
            </a:blipFill>
          </p:spPr>
        </p:sp>
      </p:grpSp>
      <p:sp>
        <p:nvSpPr>
          <p:cNvPr name="Freeform 23" id="23"/>
          <p:cNvSpPr/>
          <p:nvPr/>
        </p:nvSpPr>
        <p:spPr>
          <a:xfrm flipH="false" flipV="false" rot="0">
            <a:off x="1898472" y="2218602"/>
            <a:ext cx="1539335" cy="1539335"/>
          </a:xfrm>
          <a:custGeom>
            <a:avLst/>
            <a:gdLst/>
            <a:ahLst/>
            <a:cxnLst/>
            <a:rect r="r" b="b" t="t" l="l"/>
            <a:pathLst>
              <a:path h="1539335" w="1539335">
                <a:moveTo>
                  <a:pt x="0" y="0"/>
                </a:moveTo>
                <a:lnTo>
                  <a:pt x="1539335" y="0"/>
                </a:lnTo>
                <a:lnTo>
                  <a:pt x="1539335" y="1539335"/>
                </a:lnTo>
                <a:lnTo>
                  <a:pt x="0" y="1539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931019" y="6499963"/>
            <a:ext cx="1539335" cy="1539335"/>
          </a:xfrm>
          <a:custGeom>
            <a:avLst/>
            <a:gdLst/>
            <a:ahLst/>
            <a:cxnLst/>
            <a:rect r="r" b="b" t="t" l="l"/>
            <a:pathLst>
              <a:path h="1539335" w="1539335">
                <a:moveTo>
                  <a:pt x="0" y="0"/>
                </a:moveTo>
                <a:lnTo>
                  <a:pt x="1539335" y="0"/>
                </a:lnTo>
                <a:lnTo>
                  <a:pt x="1539335" y="1539335"/>
                </a:lnTo>
                <a:lnTo>
                  <a:pt x="0" y="1539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7040959" y="2333716"/>
            <a:ext cx="1539335" cy="1539335"/>
          </a:xfrm>
          <a:custGeom>
            <a:avLst/>
            <a:gdLst/>
            <a:ahLst/>
            <a:cxnLst/>
            <a:rect r="r" b="b" t="t" l="l"/>
            <a:pathLst>
              <a:path h="1539335" w="1539335">
                <a:moveTo>
                  <a:pt x="0" y="0"/>
                </a:moveTo>
                <a:lnTo>
                  <a:pt x="1539335" y="0"/>
                </a:lnTo>
                <a:lnTo>
                  <a:pt x="1539335" y="1539335"/>
                </a:lnTo>
                <a:lnTo>
                  <a:pt x="0" y="1539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7006573" y="6499963"/>
            <a:ext cx="1539335" cy="1539335"/>
          </a:xfrm>
          <a:custGeom>
            <a:avLst/>
            <a:gdLst/>
            <a:ahLst/>
            <a:cxnLst/>
            <a:rect r="r" b="b" t="t" l="l"/>
            <a:pathLst>
              <a:path h="1539335" w="1539335">
                <a:moveTo>
                  <a:pt x="0" y="0"/>
                </a:moveTo>
                <a:lnTo>
                  <a:pt x="1539334" y="0"/>
                </a:lnTo>
                <a:lnTo>
                  <a:pt x="1539334" y="1539335"/>
                </a:lnTo>
                <a:lnTo>
                  <a:pt x="0" y="15393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1591833" y="2218602"/>
            <a:ext cx="1539335" cy="1539335"/>
          </a:xfrm>
          <a:custGeom>
            <a:avLst/>
            <a:gdLst/>
            <a:ahLst/>
            <a:cxnLst/>
            <a:rect r="r" b="b" t="t" l="l"/>
            <a:pathLst>
              <a:path h="1539335" w="1539335">
                <a:moveTo>
                  <a:pt x="0" y="0"/>
                </a:moveTo>
                <a:lnTo>
                  <a:pt x="1539335" y="0"/>
                </a:lnTo>
                <a:lnTo>
                  <a:pt x="1539335" y="1539335"/>
                </a:lnTo>
                <a:lnTo>
                  <a:pt x="0" y="1539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1591833" y="6627812"/>
            <a:ext cx="1539335" cy="1539335"/>
          </a:xfrm>
          <a:custGeom>
            <a:avLst/>
            <a:gdLst/>
            <a:ahLst/>
            <a:cxnLst/>
            <a:rect r="r" b="b" t="t" l="l"/>
            <a:pathLst>
              <a:path h="1539335" w="1539335">
                <a:moveTo>
                  <a:pt x="0" y="0"/>
                </a:moveTo>
                <a:lnTo>
                  <a:pt x="1539335" y="0"/>
                </a:lnTo>
                <a:lnTo>
                  <a:pt x="1539335" y="1539335"/>
                </a:lnTo>
                <a:lnTo>
                  <a:pt x="0" y="1539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4573176" y="1667021"/>
            <a:ext cx="9156085" cy="895276"/>
          </a:xfrm>
          <a:prstGeom prst="rect">
            <a:avLst/>
          </a:prstGeom>
        </p:spPr>
        <p:txBody>
          <a:bodyPr anchor="t" rtlCol="false" tIns="0" lIns="0" bIns="0" rIns="0">
            <a:spAutoFit/>
          </a:bodyPr>
          <a:lstStyle/>
          <a:p>
            <a:pPr algn="ctr">
              <a:lnSpc>
                <a:spcPts val="6900"/>
              </a:lnSpc>
            </a:pPr>
            <a:r>
              <a:rPr lang="en-US" sz="6000">
                <a:solidFill>
                  <a:srgbClr val="7849FE"/>
                </a:solidFill>
                <a:latin typeface="Russo One"/>
                <a:ea typeface="Russo One"/>
                <a:cs typeface="Russo One"/>
                <a:sym typeface="Russo One"/>
              </a:rPr>
              <a:t>MEET OUR TEAM</a:t>
            </a:r>
          </a:p>
        </p:txBody>
      </p:sp>
      <p:sp>
        <p:nvSpPr>
          <p:cNvPr name="TextBox 30" id="30"/>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a:t>
            </a:r>
          </a:p>
        </p:txBody>
      </p:sp>
      <p:sp>
        <p:nvSpPr>
          <p:cNvPr name="Freeform 31" id="31"/>
          <p:cNvSpPr/>
          <p:nvPr/>
        </p:nvSpPr>
        <p:spPr>
          <a:xfrm flipH="false" flipV="false" rot="0">
            <a:off x="552244" y="250727"/>
            <a:ext cx="476456" cy="341316"/>
          </a:xfrm>
          <a:custGeom>
            <a:avLst/>
            <a:gdLst/>
            <a:ahLst/>
            <a:cxnLst/>
            <a:rect r="r" b="b" t="t" l="l"/>
            <a:pathLst>
              <a:path h="341316" w="476456">
                <a:moveTo>
                  <a:pt x="0" y="0"/>
                </a:moveTo>
                <a:lnTo>
                  <a:pt x="476456" y="0"/>
                </a:lnTo>
                <a:lnTo>
                  <a:pt x="476456" y="341316"/>
                </a:lnTo>
                <a:lnTo>
                  <a:pt x="0" y="341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1096258" y="365274"/>
            <a:ext cx="1604429" cy="250190"/>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Russo One"/>
                <a:ea typeface="Russo One"/>
                <a:cs typeface="Russo One"/>
                <a:sym typeface="Russo One"/>
              </a:rPr>
              <a:t>GAY STATION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828774"/>
            <a:ext cx="18288000" cy="458226"/>
            <a:chOff x="0" y="0"/>
            <a:chExt cx="18180408" cy="455530"/>
          </a:xfrm>
        </p:grpSpPr>
        <p:sp>
          <p:nvSpPr>
            <p:cNvPr name="Freeform 3" id="3"/>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4" id="4"/>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2">
              <a:alphaModFix amt="36000"/>
            </a:blip>
            <a:stretch>
              <a:fillRect l="0" t="0" r="0" b="0"/>
            </a:stretch>
          </a:blipFill>
        </p:spPr>
      </p:sp>
      <p:grpSp>
        <p:nvGrpSpPr>
          <p:cNvPr name="Group 5" id="5"/>
          <p:cNvGrpSpPr/>
          <p:nvPr/>
        </p:nvGrpSpPr>
        <p:grpSpPr>
          <a:xfrm rot="0">
            <a:off x="0" y="2510"/>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1733550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5" id="15"/>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20</a:t>
            </a:r>
          </a:p>
        </p:txBody>
      </p:sp>
      <p:grpSp>
        <p:nvGrpSpPr>
          <p:cNvPr name="Group 16" id="16"/>
          <p:cNvGrpSpPr/>
          <p:nvPr/>
        </p:nvGrpSpPr>
        <p:grpSpPr>
          <a:xfrm rot="0">
            <a:off x="0" y="264739"/>
            <a:ext cx="18806383" cy="9368038"/>
            <a:chOff x="0" y="0"/>
            <a:chExt cx="4194563" cy="2089441"/>
          </a:xfrm>
        </p:grpSpPr>
        <p:sp>
          <p:nvSpPr>
            <p:cNvPr name="Freeform 17" id="17"/>
            <p:cNvSpPr/>
            <p:nvPr/>
          </p:nvSpPr>
          <p:spPr>
            <a:xfrm flipH="false" flipV="false" rot="0">
              <a:off x="0" y="0"/>
              <a:ext cx="4194563" cy="2089441"/>
            </a:xfrm>
            <a:custGeom>
              <a:avLst/>
              <a:gdLst/>
              <a:ahLst/>
              <a:cxnLst/>
              <a:rect r="r" b="b" t="t" l="l"/>
              <a:pathLst>
                <a:path h="2089441" w="4194563">
                  <a:moveTo>
                    <a:pt x="0" y="0"/>
                  </a:moveTo>
                  <a:lnTo>
                    <a:pt x="4194563" y="0"/>
                  </a:lnTo>
                  <a:lnTo>
                    <a:pt x="4194563" y="2089441"/>
                  </a:lnTo>
                  <a:lnTo>
                    <a:pt x="0" y="2089441"/>
                  </a:lnTo>
                  <a:close/>
                </a:path>
              </a:pathLst>
            </a:custGeom>
            <a:solidFill>
              <a:srgbClr val="060607">
                <a:alpha val="90980"/>
              </a:srgbClr>
            </a:solidFill>
          </p:spPr>
        </p:sp>
      </p:grpSp>
      <p:sp>
        <p:nvSpPr>
          <p:cNvPr name="Freeform 18" id="18"/>
          <p:cNvSpPr/>
          <p:nvPr/>
        </p:nvSpPr>
        <p:spPr>
          <a:xfrm flipH="false" flipV="false" rot="0">
            <a:off x="1309609" y="102870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6100468" y="105341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798763" y="3190950"/>
            <a:ext cx="4180532" cy="2048461"/>
          </a:xfrm>
          <a:custGeom>
            <a:avLst/>
            <a:gdLst/>
            <a:ahLst/>
            <a:cxnLst/>
            <a:rect r="r" b="b" t="t" l="l"/>
            <a:pathLst>
              <a:path h="2048461" w="4180532">
                <a:moveTo>
                  <a:pt x="0" y="0"/>
                </a:moveTo>
                <a:lnTo>
                  <a:pt x="4180532" y="0"/>
                </a:lnTo>
                <a:lnTo>
                  <a:pt x="4180532" y="2048461"/>
                </a:lnTo>
                <a:lnTo>
                  <a:pt x="0" y="2048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4638085" y="974466"/>
            <a:ext cx="4196465" cy="2056268"/>
          </a:xfrm>
          <a:custGeom>
            <a:avLst/>
            <a:gdLst/>
            <a:ahLst/>
            <a:cxnLst/>
            <a:rect r="r" b="b" t="t" l="l"/>
            <a:pathLst>
              <a:path h="2056268" w="4196465">
                <a:moveTo>
                  <a:pt x="0" y="0"/>
                </a:moveTo>
                <a:lnTo>
                  <a:pt x="4196466" y="0"/>
                </a:lnTo>
                <a:lnTo>
                  <a:pt x="4196466" y="2056268"/>
                </a:lnTo>
                <a:lnTo>
                  <a:pt x="0" y="2056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4972492" y="5543122"/>
            <a:ext cx="4020122" cy="1969860"/>
          </a:xfrm>
          <a:custGeom>
            <a:avLst/>
            <a:gdLst/>
            <a:ahLst/>
            <a:cxnLst/>
            <a:rect r="r" b="b" t="t" l="l"/>
            <a:pathLst>
              <a:path h="1969860" w="4020122">
                <a:moveTo>
                  <a:pt x="0" y="0"/>
                </a:moveTo>
                <a:lnTo>
                  <a:pt x="4020123" y="0"/>
                </a:lnTo>
                <a:lnTo>
                  <a:pt x="4020123" y="1969860"/>
                </a:lnTo>
                <a:lnTo>
                  <a:pt x="0" y="19698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4972492" y="7662917"/>
            <a:ext cx="4020122" cy="1969860"/>
          </a:xfrm>
          <a:custGeom>
            <a:avLst/>
            <a:gdLst/>
            <a:ahLst/>
            <a:cxnLst/>
            <a:rect r="r" b="b" t="t" l="l"/>
            <a:pathLst>
              <a:path h="1969860" w="4020122">
                <a:moveTo>
                  <a:pt x="0" y="0"/>
                </a:moveTo>
                <a:lnTo>
                  <a:pt x="4020123" y="0"/>
                </a:lnTo>
                <a:lnTo>
                  <a:pt x="4020123" y="1969860"/>
                </a:lnTo>
                <a:lnTo>
                  <a:pt x="0" y="19698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028700" y="3262692"/>
            <a:ext cx="15844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Admin</a:t>
            </a:r>
          </a:p>
        </p:txBody>
      </p:sp>
      <p:sp>
        <p:nvSpPr>
          <p:cNvPr name="TextBox 25" id="25"/>
          <p:cNvSpPr txBox="true"/>
          <p:nvPr/>
        </p:nvSpPr>
        <p:spPr>
          <a:xfrm rot="0">
            <a:off x="15978366" y="3114750"/>
            <a:ext cx="11297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User</a:t>
            </a:r>
          </a:p>
        </p:txBody>
      </p:sp>
      <p:sp>
        <p:nvSpPr>
          <p:cNvPr name="TextBox 26" id="26"/>
          <p:cNvSpPr txBox="true"/>
          <p:nvPr/>
        </p:nvSpPr>
        <p:spPr>
          <a:xfrm rot="0">
            <a:off x="5431190" y="3425566"/>
            <a:ext cx="3102727" cy="14719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ADD new foods, drinks, card, discount</a:t>
            </a:r>
          </a:p>
        </p:txBody>
      </p:sp>
      <p:sp>
        <p:nvSpPr>
          <p:cNvPr name="TextBox 27" id="27"/>
          <p:cNvSpPr txBox="true"/>
          <p:nvPr/>
        </p:nvSpPr>
        <p:spPr>
          <a:xfrm rot="0">
            <a:off x="5431190" y="5772811"/>
            <a:ext cx="3102727" cy="14719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Delete existing foods, drinks, cards,...</a:t>
            </a:r>
          </a:p>
        </p:txBody>
      </p:sp>
      <p:sp>
        <p:nvSpPr>
          <p:cNvPr name="TextBox 28" id="28"/>
          <p:cNvSpPr txBox="true"/>
          <p:nvPr/>
        </p:nvSpPr>
        <p:spPr>
          <a:xfrm rot="0">
            <a:off x="5431190" y="8130957"/>
            <a:ext cx="3102727"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Confirm the orders</a:t>
            </a:r>
          </a:p>
        </p:txBody>
      </p:sp>
      <p:sp>
        <p:nvSpPr>
          <p:cNvPr name="TextBox 29" id="29"/>
          <p:cNvSpPr txBox="true"/>
          <p:nvPr/>
        </p:nvSpPr>
        <p:spPr>
          <a:xfrm rot="0">
            <a:off x="5244142" y="1560538"/>
            <a:ext cx="328977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amount of foods, dinks,card</a:t>
            </a:r>
          </a:p>
        </p:txBody>
      </p:sp>
      <p:sp>
        <p:nvSpPr>
          <p:cNvPr name="AutoShape 30" id="30"/>
          <p:cNvSpPr/>
          <p:nvPr/>
        </p:nvSpPr>
        <p:spPr>
          <a:xfrm>
            <a:off x="1729069" y="2767392"/>
            <a:ext cx="3069694" cy="1447788"/>
          </a:xfrm>
          <a:prstGeom prst="line">
            <a:avLst/>
          </a:prstGeom>
          <a:ln cap="flat" w="38100">
            <a:solidFill>
              <a:srgbClr val="FFFFFF"/>
            </a:solidFill>
            <a:prstDash val="solid"/>
            <a:headEnd type="none" len="sm" w="sm"/>
            <a:tailEnd type="arrow" len="sm" w="med"/>
          </a:ln>
        </p:spPr>
      </p:sp>
      <p:sp>
        <p:nvSpPr>
          <p:cNvPr name="AutoShape 31" id="31"/>
          <p:cNvSpPr/>
          <p:nvPr/>
        </p:nvSpPr>
        <p:spPr>
          <a:xfrm flipV="true">
            <a:off x="1729069" y="2002600"/>
            <a:ext cx="2909017" cy="764792"/>
          </a:xfrm>
          <a:prstGeom prst="line">
            <a:avLst/>
          </a:prstGeom>
          <a:ln cap="flat" w="38100">
            <a:solidFill>
              <a:srgbClr val="FFFFFF"/>
            </a:solidFill>
            <a:prstDash val="solid"/>
            <a:headEnd type="none" len="sm" w="sm"/>
            <a:tailEnd type="arrow" len="sm" w="med"/>
          </a:ln>
        </p:spPr>
      </p:sp>
      <p:sp>
        <p:nvSpPr>
          <p:cNvPr name="AutoShape 32" id="32"/>
          <p:cNvSpPr/>
          <p:nvPr/>
        </p:nvSpPr>
        <p:spPr>
          <a:xfrm>
            <a:off x="1729069" y="2767392"/>
            <a:ext cx="3243424" cy="5880455"/>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9403191" y="2792102"/>
            <a:ext cx="7116737" cy="5855745"/>
          </a:xfrm>
          <a:prstGeom prst="line">
            <a:avLst/>
          </a:prstGeom>
          <a:ln cap="flat" w="38100">
            <a:solidFill>
              <a:srgbClr val="FFFFFF"/>
            </a:solidFill>
            <a:prstDash val="solid"/>
            <a:headEnd type="none" len="sm" w="sm"/>
            <a:tailEnd type="arrow" len="sm" w="med"/>
          </a:ln>
        </p:spPr>
      </p:sp>
      <p:sp>
        <p:nvSpPr>
          <p:cNvPr name="AutoShape 34" id="34"/>
          <p:cNvSpPr/>
          <p:nvPr/>
        </p:nvSpPr>
        <p:spPr>
          <a:xfrm flipH="true" flipV="true">
            <a:off x="8834551" y="2537168"/>
            <a:ext cx="7685377" cy="254934"/>
          </a:xfrm>
          <a:prstGeom prst="line">
            <a:avLst/>
          </a:prstGeom>
          <a:ln cap="flat" w="38100">
            <a:solidFill>
              <a:srgbClr val="FFFFFF"/>
            </a:solidFill>
            <a:prstDash val="solid"/>
            <a:headEnd type="none" len="sm" w="sm"/>
            <a:tailEnd type="arrow" len="sm" w="med"/>
          </a:ln>
        </p:spPr>
      </p:sp>
      <p:sp>
        <p:nvSpPr>
          <p:cNvPr name="TextBox 35" id="35"/>
          <p:cNvSpPr txBox="true"/>
          <p:nvPr/>
        </p:nvSpPr>
        <p:spPr>
          <a:xfrm rot="0">
            <a:off x="5319975" y="398089"/>
            <a:ext cx="7648050" cy="628651"/>
          </a:xfrm>
          <a:prstGeom prst="rect">
            <a:avLst/>
          </a:prstGeom>
        </p:spPr>
        <p:txBody>
          <a:bodyPr anchor="t" rtlCol="false" tIns="0" lIns="0" bIns="0" rIns="0">
            <a:spAutoFit/>
          </a:bodyPr>
          <a:lstStyle/>
          <a:p>
            <a:pPr algn="ctr" marL="0" indent="0" lvl="0">
              <a:lnSpc>
                <a:spcPts val="4500"/>
              </a:lnSpc>
            </a:pPr>
            <a:r>
              <a:rPr lang="en-US" b="true" sz="5000" spc="50">
                <a:solidFill>
                  <a:srgbClr val="FFFFFF"/>
                </a:solidFill>
                <a:latin typeface="Red Hat Display Bold"/>
                <a:ea typeface="Red Hat Display Bold"/>
                <a:cs typeface="Red Hat Display Bold"/>
                <a:sym typeface="Red Hat Display Bold"/>
              </a:rPr>
              <a:t>Item maganagement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45" y="-186923"/>
            <a:ext cx="18288000" cy="7582659"/>
          </a:xfrm>
          <a:custGeom>
            <a:avLst/>
            <a:gdLst/>
            <a:ahLst/>
            <a:cxnLst/>
            <a:rect r="r" b="b" t="t" l="l"/>
            <a:pathLst>
              <a:path h="7582659" w="18288000">
                <a:moveTo>
                  <a:pt x="0" y="0"/>
                </a:moveTo>
                <a:lnTo>
                  <a:pt x="18288000" y="0"/>
                </a:lnTo>
                <a:lnTo>
                  <a:pt x="18288000" y="7582659"/>
                </a:lnTo>
                <a:lnTo>
                  <a:pt x="0" y="7582659"/>
                </a:lnTo>
                <a:lnTo>
                  <a:pt x="0" y="0"/>
                </a:lnTo>
                <a:close/>
              </a:path>
            </a:pathLst>
          </a:custGeom>
          <a:blipFill>
            <a:blip r:embed="rId2"/>
            <a:stretch>
              <a:fillRect l="0" t="-13145" r="0" b="-13145"/>
            </a:stretch>
          </a:blipFill>
        </p:spPr>
      </p:sp>
      <p:grpSp>
        <p:nvGrpSpPr>
          <p:cNvPr name="Group 3" id="3"/>
          <p:cNvGrpSpPr/>
          <p:nvPr/>
        </p:nvGrpSpPr>
        <p:grpSpPr>
          <a:xfrm rot="0">
            <a:off x="2245" y="0"/>
            <a:ext cx="18457961" cy="7806788"/>
            <a:chOff x="0" y="0"/>
            <a:chExt cx="4648220" cy="1965963"/>
          </a:xfrm>
        </p:grpSpPr>
        <p:sp>
          <p:nvSpPr>
            <p:cNvPr name="Freeform 4" id="4"/>
            <p:cNvSpPr/>
            <p:nvPr/>
          </p:nvSpPr>
          <p:spPr>
            <a:xfrm flipH="false" flipV="false" rot="0">
              <a:off x="0" y="0"/>
              <a:ext cx="4648220" cy="1965963"/>
            </a:xfrm>
            <a:custGeom>
              <a:avLst/>
              <a:gdLst/>
              <a:ahLst/>
              <a:cxnLst/>
              <a:rect r="r" b="b" t="t" l="l"/>
              <a:pathLst>
                <a:path h="1965963" w="4648220">
                  <a:moveTo>
                    <a:pt x="0" y="0"/>
                  </a:moveTo>
                  <a:lnTo>
                    <a:pt x="4648220" y="0"/>
                  </a:lnTo>
                  <a:lnTo>
                    <a:pt x="4648220" y="1965963"/>
                  </a:lnTo>
                  <a:lnTo>
                    <a:pt x="0" y="1965963"/>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767891" y="925402"/>
            <a:ext cx="16688278" cy="8436196"/>
            <a:chOff x="0" y="0"/>
            <a:chExt cx="4000884" cy="2022512"/>
          </a:xfrm>
        </p:grpSpPr>
        <p:sp>
          <p:nvSpPr>
            <p:cNvPr name="Freeform 15" id="15"/>
            <p:cNvSpPr/>
            <p:nvPr/>
          </p:nvSpPr>
          <p:spPr>
            <a:xfrm flipH="false" flipV="false" rot="0">
              <a:off x="0" y="0"/>
              <a:ext cx="4000884" cy="2022512"/>
            </a:xfrm>
            <a:custGeom>
              <a:avLst/>
              <a:gdLst/>
              <a:ahLst/>
              <a:cxnLst/>
              <a:rect r="r" b="b" t="t" l="l"/>
              <a:pathLst>
                <a:path h="2022512" w="4000884">
                  <a:moveTo>
                    <a:pt x="0" y="0"/>
                  </a:moveTo>
                  <a:lnTo>
                    <a:pt x="4000884" y="0"/>
                  </a:lnTo>
                  <a:lnTo>
                    <a:pt x="4000884" y="2022512"/>
                  </a:lnTo>
                  <a:lnTo>
                    <a:pt x="0" y="2022512"/>
                  </a:lnTo>
                  <a:close/>
                </a:path>
              </a:pathLst>
            </a:custGeom>
            <a:solidFill>
              <a:srgbClr val="060607">
                <a:alpha val="70980"/>
              </a:srgbClr>
            </a:solidFill>
          </p:spPr>
        </p:sp>
      </p:gr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21</a:t>
            </a:r>
          </a:p>
        </p:txBody>
      </p:sp>
      <p:sp>
        <p:nvSpPr>
          <p:cNvPr name="TextBox 17" id="17"/>
          <p:cNvSpPr txBox="true"/>
          <p:nvPr/>
        </p:nvSpPr>
        <p:spPr>
          <a:xfrm rot="0">
            <a:off x="5288004" y="3397846"/>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Manage Account</a:t>
            </a:r>
          </a:p>
        </p:txBody>
      </p:sp>
      <p:sp>
        <p:nvSpPr>
          <p:cNvPr name="TextBox 18" id="18"/>
          <p:cNvSpPr txBox="true"/>
          <p:nvPr/>
        </p:nvSpPr>
        <p:spPr>
          <a:xfrm rot="0">
            <a:off x="1028700" y="7483826"/>
            <a:ext cx="16230600" cy="2271027"/>
          </a:xfrm>
          <a:prstGeom prst="rect">
            <a:avLst/>
          </a:prstGeom>
        </p:spPr>
        <p:txBody>
          <a:bodyPr anchor="t" rtlCol="false" tIns="0" lIns="0" bIns="0" rIns="0">
            <a:spAutoFit/>
          </a:bodyPr>
          <a:lstStyle/>
          <a:p>
            <a:pPr algn="l">
              <a:lnSpc>
                <a:spcPts val="4500"/>
              </a:lnSpc>
            </a:pPr>
            <a:r>
              <a:rPr lang="en-US" sz="3214" b="true">
                <a:solidFill>
                  <a:srgbClr val="FFFFFF">
                    <a:alpha val="60000"/>
                  </a:srgbClr>
                </a:solidFill>
                <a:latin typeface="Red Hat Display Bold"/>
                <a:ea typeface="Red Hat Display Bold"/>
                <a:cs typeface="Red Hat Display Bold"/>
                <a:sym typeface="Red Hat Display Bold"/>
              </a:rPr>
              <a:t>The "MANAGE ACCOUNT" section within the cyber gaming system is designed to handle user account </a:t>
            </a:r>
            <a:r>
              <a:rPr lang="en-US" sz="3214" b="true">
                <a:solidFill>
                  <a:srgbClr val="FFFFFF">
                    <a:alpha val="60000"/>
                  </a:srgbClr>
                </a:solidFill>
                <a:latin typeface="Red Hat Display Bold"/>
                <a:ea typeface="Red Hat Display Bold"/>
                <a:cs typeface="Red Hat Display Bold"/>
                <a:sym typeface="Red Hat Display Bold"/>
              </a:rPr>
              <a:t>administration and ensure the security and accuracy of user data.</a:t>
            </a:r>
          </a:p>
          <a:p>
            <a:pPr algn="l">
              <a:lnSpc>
                <a:spcPts val="45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828774"/>
            <a:ext cx="18288000" cy="458226"/>
            <a:chOff x="0" y="0"/>
            <a:chExt cx="18180408" cy="455530"/>
          </a:xfrm>
        </p:grpSpPr>
        <p:sp>
          <p:nvSpPr>
            <p:cNvPr name="Freeform 3" id="3"/>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4" id="4"/>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2">
              <a:alphaModFix amt="36000"/>
            </a:blip>
            <a:stretch>
              <a:fillRect l="0" t="0" r="0" b="0"/>
            </a:stretch>
          </a:blipFill>
        </p:spPr>
      </p:sp>
      <p:grpSp>
        <p:nvGrpSpPr>
          <p:cNvPr name="Group 5" id="5"/>
          <p:cNvGrpSpPr/>
          <p:nvPr/>
        </p:nvGrpSpPr>
        <p:grpSpPr>
          <a:xfrm rot="0">
            <a:off x="0" y="2510"/>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1733550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5" id="15"/>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22</a:t>
            </a:r>
          </a:p>
        </p:txBody>
      </p:sp>
      <p:grpSp>
        <p:nvGrpSpPr>
          <p:cNvPr name="Group 16" id="16"/>
          <p:cNvGrpSpPr/>
          <p:nvPr/>
        </p:nvGrpSpPr>
        <p:grpSpPr>
          <a:xfrm rot="0">
            <a:off x="0" y="460736"/>
            <a:ext cx="18806383" cy="9368038"/>
            <a:chOff x="0" y="0"/>
            <a:chExt cx="4194563" cy="2089441"/>
          </a:xfrm>
        </p:grpSpPr>
        <p:sp>
          <p:nvSpPr>
            <p:cNvPr name="Freeform 17" id="17"/>
            <p:cNvSpPr/>
            <p:nvPr/>
          </p:nvSpPr>
          <p:spPr>
            <a:xfrm flipH="false" flipV="false" rot="0">
              <a:off x="0" y="0"/>
              <a:ext cx="4194563" cy="2089441"/>
            </a:xfrm>
            <a:custGeom>
              <a:avLst/>
              <a:gdLst/>
              <a:ahLst/>
              <a:cxnLst/>
              <a:rect r="r" b="b" t="t" l="l"/>
              <a:pathLst>
                <a:path h="2089441" w="4194563">
                  <a:moveTo>
                    <a:pt x="0" y="0"/>
                  </a:moveTo>
                  <a:lnTo>
                    <a:pt x="4194563" y="0"/>
                  </a:lnTo>
                  <a:lnTo>
                    <a:pt x="4194563" y="2089441"/>
                  </a:lnTo>
                  <a:lnTo>
                    <a:pt x="0" y="2089441"/>
                  </a:lnTo>
                  <a:close/>
                </a:path>
              </a:pathLst>
            </a:custGeom>
            <a:solidFill>
              <a:srgbClr val="060607">
                <a:alpha val="90980"/>
              </a:srgbClr>
            </a:solidFill>
          </p:spPr>
        </p:sp>
      </p:grpSp>
      <p:sp>
        <p:nvSpPr>
          <p:cNvPr name="Freeform 18" id="18"/>
          <p:cNvSpPr/>
          <p:nvPr/>
        </p:nvSpPr>
        <p:spPr>
          <a:xfrm flipH="false" flipV="false" rot="0">
            <a:off x="1309609" y="102870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6100468" y="105341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090595" y="3019294"/>
            <a:ext cx="3223810" cy="1579667"/>
          </a:xfrm>
          <a:custGeom>
            <a:avLst/>
            <a:gdLst/>
            <a:ahLst/>
            <a:cxnLst/>
            <a:rect r="r" b="b" t="t" l="l"/>
            <a:pathLst>
              <a:path h="1579667" w="3223810">
                <a:moveTo>
                  <a:pt x="0" y="0"/>
                </a:moveTo>
                <a:lnTo>
                  <a:pt x="3223810" y="0"/>
                </a:lnTo>
                <a:lnTo>
                  <a:pt x="3223810" y="1579667"/>
                </a:lnTo>
                <a:lnTo>
                  <a:pt x="0" y="15796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598346" y="2610875"/>
            <a:ext cx="3316866" cy="1625264"/>
          </a:xfrm>
          <a:custGeom>
            <a:avLst/>
            <a:gdLst/>
            <a:ahLst/>
            <a:cxnLst/>
            <a:rect r="r" b="b" t="t" l="l"/>
            <a:pathLst>
              <a:path h="1625264" w="3316866">
                <a:moveTo>
                  <a:pt x="0" y="0"/>
                </a:moveTo>
                <a:lnTo>
                  <a:pt x="3316866" y="0"/>
                </a:lnTo>
                <a:lnTo>
                  <a:pt x="3316866" y="1625264"/>
                </a:lnTo>
                <a:lnTo>
                  <a:pt x="0" y="16252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937005" y="4540939"/>
            <a:ext cx="3119930" cy="1528766"/>
          </a:xfrm>
          <a:custGeom>
            <a:avLst/>
            <a:gdLst/>
            <a:ahLst/>
            <a:cxnLst/>
            <a:rect r="r" b="b" t="t" l="l"/>
            <a:pathLst>
              <a:path h="1528766" w="3119930">
                <a:moveTo>
                  <a:pt x="0" y="0"/>
                </a:moveTo>
                <a:lnTo>
                  <a:pt x="3119930" y="0"/>
                </a:lnTo>
                <a:lnTo>
                  <a:pt x="3119930" y="1528765"/>
                </a:lnTo>
                <a:lnTo>
                  <a:pt x="0" y="15287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2992395" y="1028700"/>
            <a:ext cx="3478143" cy="1704290"/>
          </a:xfrm>
          <a:custGeom>
            <a:avLst/>
            <a:gdLst/>
            <a:ahLst/>
            <a:cxnLst/>
            <a:rect r="r" b="b" t="t" l="l"/>
            <a:pathLst>
              <a:path h="1704290" w="3478143">
                <a:moveTo>
                  <a:pt x="0" y="0"/>
                </a:moveTo>
                <a:lnTo>
                  <a:pt x="3478143" y="0"/>
                </a:lnTo>
                <a:lnTo>
                  <a:pt x="3478143" y="1704290"/>
                </a:lnTo>
                <a:lnTo>
                  <a:pt x="0" y="1704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504104" y="4794437"/>
            <a:ext cx="3196158" cy="1566118"/>
          </a:xfrm>
          <a:custGeom>
            <a:avLst/>
            <a:gdLst/>
            <a:ahLst/>
            <a:cxnLst/>
            <a:rect r="r" b="b" t="t" l="l"/>
            <a:pathLst>
              <a:path h="1566118" w="3196158">
                <a:moveTo>
                  <a:pt x="0" y="0"/>
                </a:moveTo>
                <a:lnTo>
                  <a:pt x="3196158" y="0"/>
                </a:lnTo>
                <a:lnTo>
                  <a:pt x="3196158" y="1566117"/>
                </a:lnTo>
                <a:lnTo>
                  <a:pt x="0" y="15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6710142" y="6722400"/>
            <a:ext cx="3226863" cy="1581163"/>
          </a:xfrm>
          <a:custGeom>
            <a:avLst/>
            <a:gdLst/>
            <a:ahLst/>
            <a:cxnLst/>
            <a:rect r="r" b="b" t="t" l="l"/>
            <a:pathLst>
              <a:path h="1581163" w="3226863">
                <a:moveTo>
                  <a:pt x="0" y="0"/>
                </a:moveTo>
                <a:lnTo>
                  <a:pt x="3226863" y="0"/>
                </a:lnTo>
                <a:lnTo>
                  <a:pt x="3226863"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984914" y="8351377"/>
            <a:ext cx="3226863" cy="1581163"/>
          </a:xfrm>
          <a:custGeom>
            <a:avLst/>
            <a:gdLst/>
            <a:ahLst/>
            <a:cxnLst/>
            <a:rect r="r" b="b" t="t" l="l"/>
            <a:pathLst>
              <a:path h="1581163" w="3226863">
                <a:moveTo>
                  <a:pt x="0" y="0"/>
                </a:moveTo>
                <a:lnTo>
                  <a:pt x="3226864" y="0"/>
                </a:lnTo>
                <a:lnTo>
                  <a:pt x="3226864"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028700" y="3262692"/>
            <a:ext cx="15844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Admin</a:t>
            </a:r>
          </a:p>
        </p:txBody>
      </p:sp>
      <p:sp>
        <p:nvSpPr>
          <p:cNvPr name="TextBox 28" id="28"/>
          <p:cNvSpPr txBox="true"/>
          <p:nvPr/>
        </p:nvSpPr>
        <p:spPr>
          <a:xfrm rot="0">
            <a:off x="15978366" y="3114750"/>
            <a:ext cx="11297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User</a:t>
            </a:r>
          </a:p>
        </p:txBody>
      </p:sp>
      <p:sp>
        <p:nvSpPr>
          <p:cNvPr name="TextBox 29" id="29"/>
          <p:cNvSpPr txBox="true"/>
          <p:nvPr/>
        </p:nvSpPr>
        <p:spPr>
          <a:xfrm rot="0">
            <a:off x="4615519" y="3435426"/>
            <a:ext cx="2179558"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Add account</a:t>
            </a:r>
          </a:p>
        </p:txBody>
      </p:sp>
      <p:sp>
        <p:nvSpPr>
          <p:cNvPr name="TextBox 30" id="30"/>
          <p:cNvSpPr txBox="true"/>
          <p:nvPr/>
        </p:nvSpPr>
        <p:spPr>
          <a:xfrm rot="0">
            <a:off x="9800276" y="4737287"/>
            <a:ext cx="3256659"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if that account exist</a:t>
            </a:r>
          </a:p>
        </p:txBody>
      </p:sp>
      <p:sp>
        <p:nvSpPr>
          <p:cNvPr name="TextBox 31" id="31"/>
          <p:cNvSpPr txBox="true"/>
          <p:nvPr/>
        </p:nvSpPr>
        <p:spPr>
          <a:xfrm rot="0">
            <a:off x="8837923" y="3081418"/>
            <a:ext cx="2890899" cy="72771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Verify information of user</a:t>
            </a:r>
          </a:p>
        </p:txBody>
      </p:sp>
      <p:sp>
        <p:nvSpPr>
          <p:cNvPr name="TextBox 32" id="32"/>
          <p:cNvSpPr txBox="true"/>
          <p:nvPr/>
        </p:nvSpPr>
        <p:spPr>
          <a:xfrm rot="0">
            <a:off x="3180763" y="1393511"/>
            <a:ext cx="328977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account profile</a:t>
            </a:r>
          </a:p>
        </p:txBody>
      </p:sp>
      <p:sp>
        <p:nvSpPr>
          <p:cNvPr name="TextBox 33" id="33"/>
          <p:cNvSpPr txBox="true"/>
          <p:nvPr/>
        </p:nvSpPr>
        <p:spPr>
          <a:xfrm rot="0">
            <a:off x="5606020" y="5303811"/>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Delete account</a:t>
            </a:r>
          </a:p>
        </p:txBody>
      </p:sp>
      <p:sp>
        <p:nvSpPr>
          <p:cNvPr name="TextBox 34" id="34"/>
          <p:cNvSpPr txBox="true"/>
          <p:nvPr/>
        </p:nvSpPr>
        <p:spPr>
          <a:xfrm rot="0">
            <a:off x="7219452" y="8660628"/>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Edit Account</a:t>
            </a:r>
          </a:p>
        </p:txBody>
      </p:sp>
      <p:sp>
        <p:nvSpPr>
          <p:cNvPr name="TextBox 35" id="35"/>
          <p:cNvSpPr txBox="true"/>
          <p:nvPr/>
        </p:nvSpPr>
        <p:spPr>
          <a:xfrm rot="0">
            <a:off x="6827411" y="7151129"/>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Find Account</a:t>
            </a:r>
          </a:p>
        </p:txBody>
      </p:sp>
      <p:sp>
        <p:nvSpPr>
          <p:cNvPr name="AutoShape 36" id="36"/>
          <p:cNvSpPr/>
          <p:nvPr/>
        </p:nvSpPr>
        <p:spPr>
          <a:xfrm>
            <a:off x="1729069" y="2767392"/>
            <a:ext cx="2361527" cy="1041735"/>
          </a:xfrm>
          <a:prstGeom prst="line">
            <a:avLst/>
          </a:prstGeom>
          <a:ln cap="flat" w="38100">
            <a:solidFill>
              <a:srgbClr val="FFFFFF"/>
            </a:solidFill>
            <a:prstDash val="solid"/>
            <a:headEnd type="none" len="sm" w="sm"/>
            <a:tailEnd type="arrow" len="sm" w="med"/>
          </a:ln>
        </p:spPr>
      </p:sp>
      <p:sp>
        <p:nvSpPr>
          <p:cNvPr name="AutoShape 37" id="37"/>
          <p:cNvSpPr/>
          <p:nvPr/>
        </p:nvSpPr>
        <p:spPr>
          <a:xfrm flipV="true">
            <a:off x="1729069" y="1910401"/>
            <a:ext cx="1451694" cy="856991"/>
          </a:xfrm>
          <a:prstGeom prst="line">
            <a:avLst/>
          </a:prstGeom>
          <a:ln cap="flat" w="38100">
            <a:solidFill>
              <a:srgbClr val="FFFFFF"/>
            </a:solidFill>
            <a:prstDash val="solid"/>
            <a:headEnd type="none" len="sm" w="sm"/>
            <a:tailEnd type="arrow" len="sm" w="med"/>
          </a:ln>
        </p:spPr>
      </p:sp>
      <p:sp>
        <p:nvSpPr>
          <p:cNvPr name="AutoShape 38" id="38"/>
          <p:cNvSpPr/>
          <p:nvPr/>
        </p:nvSpPr>
        <p:spPr>
          <a:xfrm>
            <a:off x="1729069" y="2767392"/>
            <a:ext cx="3876952" cy="2805659"/>
          </a:xfrm>
          <a:prstGeom prst="line">
            <a:avLst/>
          </a:prstGeom>
          <a:ln cap="flat" w="38100">
            <a:solidFill>
              <a:srgbClr val="FFFFFF"/>
            </a:solidFill>
            <a:prstDash val="solid"/>
            <a:headEnd type="none" len="sm" w="sm"/>
            <a:tailEnd type="arrow" len="sm" w="med"/>
          </a:ln>
        </p:spPr>
      </p:sp>
      <p:sp>
        <p:nvSpPr>
          <p:cNvPr name="AutoShape 39" id="39"/>
          <p:cNvSpPr/>
          <p:nvPr/>
        </p:nvSpPr>
        <p:spPr>
          <a:xfrm>
            <a:off x="1729069" y="2767392"/>
            <a:ext cx="4981073" cy="4745590"/>
          </a:xfrm>
          <a:prstGeom prst="line">
            <a:avLst/>
          </a:prstGeom>
          <a:ln cap="flat" w="38100">
            <a:solidFill>
              <a:srgbClr val="FFFFFF"/>
            </a:solidFill>
            <a:prstDash val="solid"/>
            <a:headEnd type="none" len="sm" w="sm"/>
            <a:tailEnd type="arrow" len="sm" w="med"/>
          </a:ln>
        </p:spPr>
      </p:sp>
      <p:sp>
        <p:nvSpPr>
          <p:cNvPr name="AutoShape 40" id="40"/>
          <p:cNvSpPr/>
          <p:nvPr/>
        </p:nvSpPr>
        <p:spPr>
          <a:xfrm>
            <a:off x="1729069" y="2767392"/>
            <a:ext cx="5255845" cy="6374566"/>
          </a:xfrm>
          <a:prstGeom prst="line">
            <a:avLst/>
          </a:prstGeom>
          <a:ln cap="flat" w="38100">
            <a:solidFill>
              <a:srgbClr val="FFFFFF"/>
            </a:solidFill>
            <a:prstDash val="solid"/>
            <a:headEnd type="none" len="sm" w="sm"/>
            <a:tailEnd type="arrow" len="sm" w="med"/>
          </a:ln>
        </p:spPr>
      </p:sp>
      <p:sp>
        <p:nvSpPr>
          <p:cNvPr name="AutoShape 41" id="41"/>
          <p:cNvSpPr/>
          <p:nvPr/>
        </p:nvSpPr>
        <p:spPr>
          <a:xfrm flipH="true">
            <a:off x="10197554" y="2345431"/>
            <a:ext cx="6322374" cy="6680089"/>
          </a:xfrm>
          <a:prstGeom prst="line">
            <a:avLst/>
          </a:prstGeom>
          <a:ln cap="flat" w="38100">
            <a:solidFill>
              <a:srgbClr val="FFFFFF"/>
            </a:solidFill>
            <a:prstDash val="solid"/>
            <a:headEnd type="none" len="sm" w="sm"/>
            <a:tailEnd type="arrow" len="sm" w="med"/>
          </a:ln>
        </p:spPr>
      </p:sp>
      <p:sp>
        <p:nvSpPr>
          <p:cNvPr name="AutoShape 42" id="42"/>
          <p:cNvSpPr/>
          <p:nvPr/>
        </p:nvSpPr>
        <p:spPr>
          <a:xfrm flipH="true" flipV="true">
            <a:off x="6827411" y="1922756"/>
            <a:ext cx="9692517" cy="869346"/>
          </a:xfrm>
          <a:prstGeom prst="line">
            <a:avLst/>
          </a:prstGeom>
          <a:ln cap="flat" w="38100">
            <a:solidFill>
              <a:srgbClr val="FFFFFF"/>
            </a:solidFill>
            <a:prstDash val="solid"/>
            <a:headEnd type="none" len="sm" w="sm"/>
            <a:tailEnd type="arrow" len="sm" w="med"/>
          </a:ln>
        </p:spPr>
      </p:sp>
      <p:sp>
        <p:nvSpPr>
          <p:cNvPr name="AutoShape 43" id="43"/>
          <p:cNvSpPr/>
          <p:nvPr/>
        </p:nvSpPr>
        <p:spPr>
          <a:xfrm flipV="true">
            <a:off x="7314405" y="3423507"/>
            <a:ext cx="1283941" cy="385620"/>
          </a:xfrm>
          <a:prstGeom prst="line">
            <a:avLst/>
          </a:prstGeom>
          <a:ln cap="flat" w="38100">
            <a:solidFill>
              <a:srgbClr val="FFFFFF"/>
            </a:solidFill>
            <a:prstDash val="sysDot"/>
            <a:headEnd type="none" len="sm" w="sm"/>
            <a:tailEnd type="arrow" len="sm" w="med"/>
          </a:ln>
        </p:spPr>
      </p:sp>
      <p:sp>
        <p:nvSpPr>
          <p:cNvPr name="AutoShape 44" id="44"/>
          <p:cNvSpPr/>
          <p:nvPr/>
        </p:nvSpPr>
        <p:spPr>
          <a:xfrm flipV="true">
            <a:off x="8598346" y="5254177"/>
            <a:ext cx="1201930" cy="318874"/>
          </a:xfrm>
          <a:prstGeom prst="line">
            <a:avLst/>
          </a:prstGeom>
          <a:ln cap="flat" w="38100">
            <a:solidFill>
              <a:srgbClr val="FFFFFF"/>
            </a:solidFill>
            <a:prstDash val="sysDot"/>
            <a:headEnd type="none" len="sm" w="sm"/>
            <a:tailEnd type="arrow" len="sm" w="med"/>
          </a:ln>
        </p:spPr>
      </p:sp>
      <p:sp>
        <p:nvSpPr>
          <p:cNvPr name="AutoShape 45" id="45"/>
          <p:cNvSpPr/>
          <p:nvPr/>
        </p:nvSpPr>
        <p:spPr>
          <a:xfrm flipV="true">
            <a:off x="9819736" y="5713917"/>
            <a:ext cx="377818" cy="1706452"/>
          </a:xfrm>
          <a:prstGeom prst="line">
            <a:avLst/>
          </a:prstGeom>
          <a:ln cap="flat" w="38100">
            <a:solidFill>
              <a:srgbClr val="FFFFFF"/>
            </a:solidFill>
            <a:prstDash val="sysDot"/>
            <a:headEnd type="none" len="sm" w="sm"/>
            <a:tailEnd type="arrow" len="sm" w="med"/>
          </a:ln>
        </p:spPr>
      </p:sp>
      <p:sp>
        <p:nvSpPr>
          <p:cNvPr name="TextBox 46" id="46"/>
          <p:cNvSpPr txBox="true"/>
          <p:nvPr/>
        </p:nvSpPr>
        <p:spPr>
          <a:xfrm rot="0">
            <a:off x="5705298" y="595315"/>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Manage Account</a:t>
            </a:r>
          </a:p>
        </p:txBody>
      </p:sp>
      <p:sp>
        <p:nvSpPr>
          <p:cNvPr name="TextBox 47" id="47"/>
          <p:cNvSpPr txBox="true"/>
          <p:nvPr/>
        </p:nvSpPr>
        <p:spPr>
          <a:xfrm rot="0">
            <a:off x="9978804" y="6621783"/>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8" id="48"/>
          <p:cNvSpPr txBox="true"/>
          <p:nvPr/>
        </p:nvSpPr>
        <p:spPr>
          <a:xfrm rot="0">
            <a:off x="8418839" y="4897942"/>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9" id="49"/>
          <p:cNvSpPr txBox="true"/>
          <p:nvPr/>
        </p:nvSpPr>
        <p:spPr>
          <a:xfrm rot="0">
            <a:off x="7102183" y="2911003"/>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45" y="-186923"/>
            <a:ext cx="18288000" cy="7582659"/>
          </a:xfrm>
          <a:custGeom>
            <a:avLst/>
            <a:gdLst/>
            <a:ahLst/>
            <a:cxnLst/>
            <a:rect r="r" b="b" t="t" l="l"/>
            <a:pathLst>
              <a:path h="7582659" w="18288000">
                <a:moveTo>
                  <a:pt x="0" y="0"/>
                </a:moveTo>
                <a:lnTo>
                  <a:pt x="18288000" y="0"/>
                </a:lnTo>
                <a:lnTo>
                  <a:pt x="18288000" y="7582659"/>
                </a:lnTo>
                <a:lnTo>
                  <a:pt x="0" y="7582659"/>
                </a:lnTo>
                <a:lnTo>
                  <a:pt x="0" y="0"/>
                </a:lnTo>
                <a:close/>
              </a:path>
            </a:pathLst>
          </a:custGeom>
          <a:blipFill>
            <a:blip r:embed="rId2"/>
            <a:stretch>
              <a:fillRect l="0" t="-30393" r="0" b="-30393"/>
            </a:stretch>
          </a:blipFill>
        </p:spPr>
      </p:sp>
      <p:grpSp>
        <p:nvGrpSpPr>
          <p:cNvPr name="Group 3" id="3"/>
          <p:cNvGrpSpPr/>
          <p:nvPr/>
        </p:nvGrpSpPr>
        <p:grpSpPr>
          <a:xfrm rot="0">
            <a:off x="2245" y="0"/>
            <a:ext cx="18457961" cy="7806788"/>
            <a:chOff x="0" y="0"/>
            <a:chExt cx="4648220" cy="1965963"/>
          </a:xfrm>
        </p:grpSpPr>
        <p:sp>
          <p:nvSpPr>
            <p:cNvPr name="Freeform 4" id="4"/>
            <p:cNvSpPr/>
            <p:nvPr/>
          </p:nvSpPr>
          <p:spPr>
            <a:xfrm flipH="false" flipV="false" rot="0">
              <a:off x="0" y="0"/>
              <a:ext cx="4648220" cy="1965963"/>
            </a:xfrm>
            <a:custGeom>
              <a:avLst/>
              <a:gdLst/>
              <a:ahLst/>
              <a:cxnLst/>
              <a:rect r="r" b="b" t="t" l="l"/>
              <a:pathLst>
                <a:path h="1965963" w="4648220">
                  <a:moveTo>
                    <a:pt x="0" y="0"/>
                  </a:moveTo>
                  <a:lnTo>
                    <a:pt x="4648220" y="0"/>
                  </a:lnTo>
                  <a:lnTo>
                    <a:pt x="4648220" y="1965963"/>
                  </a:lnTo>
                  <a:lnTo>
                    <a:pt x="0" y="1965963"/>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767891" y="925402"/>
            <a:ext cx="16688278" cy="8436196"/>
            <a:chOff x="0" y="0"/>
            <a:chExt cx="4000884" cy="2022512"/>
          </a:xfrm>
        </p:grpSpPr>
        <p:sp>
          <p:nvSpPr>
            <p:cNvPr name="Freeform 15" id="15"/>
            <p:cNvSpPr/>
            <p:nvPr/>
          </p:nvSpPr>
          <p:spPr>
            <a:xfrm flipH="false" flipV="false" rot="0">
              <a:off x="0" y="0"/>
              <a:ext cx="4000884" cy="2022512"/>
            </a:xfrm>
            <a:custGeom>
              <a:avLst/>
              <a:gdLst/>
              <a:ahLst/>
              <a:cxnLst/>
              <a:rect r="r" b="b" t="t" l="l"/>
              <a:pathLst>
                <a:path h="2022512" w="4000884">
                  <a:moveTo>
                    <a:pt x="0" y="0"/>
                  </a:moveTo>
                  <a:lnTo>
                    <a:pt x="4000884" y="0"/>
                  </a:lnTo>
                  <a:lnTo>
                    <a:pt x="4000884" y="2022512"/>
                  </a:lnTo>
                  <a:lnTo>
                    <a:pt x="0" y="2022512"/>
                  </a:lnTo>
                  <a:close/>
                </a:path>
              </a:pathLst>
            </a:custGeom>
            <a:solidFill>
              <a:srgbClr val="060607">
                <a:alpha val="70980"/>
              </a:srgbClr>
            </a:solidFill>
          </p:spPr>
        </p:sp>
      </p:gr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23</a:t>
            </a:r>
          </a:p>
        </p:txBody>
      </p:sp>
      <p:sp>
        <p:nvSpPr>
          <p:cNvPr name="TextBox 17" id="17"/>
          <p:cNvSpPr txBox="true"/>
          <p:nvPr/>
        </p:nvSpPr>
        <p:spPr>
          <a:xfrm rot="0">
            <a:off x="5288004" y="3397846"/>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Order Processing</a:t>
            </a:r>
          </a:p>
        </p:txBody>
      </p:sp>
      <p:sp>
        <p:nvSpPr>
          <p:cNvPr name="TextBox 18" id="18"/>
          <p:cNvSpPr txBox="true"/>
          <p:nvPr/>
        </p:nvSpPr>
        <p:spPr>
          <a:xfrm rot="0">
            <a:off x="1028700" y="7483826"/>
            <a:ext cx="16230600" cy="1699527"/>
          </a:xfrm>
          <a:prstGeom prst="rect">
            <a:avLst/>
          </a:prstGeom>
        </p:spPr>
        <p:txBody>
          <a:bodyPr anchor="t" rtlCol="false" tIns="0" lIns="0" bIns="0" rIns="0">
            <a:spAutoFit/>
          </a:bodyPr>
          <a:lstStyle/>
          <a:p>
            <a:pPr algn="l">
              <a:lnSpc>
                <a:spcPts val="4500"/>
              </a:lnSpc>
            </a:pPr>
            <a:r>
              <a:rPr lang="en-US" sz="3214" b="true">
                <a:solidFill>
                  <a:srgbClr val="FFFFFF">
                    <a:alpha val="60000"/>
                  </a:srgbClr>
                </a:solidFill>
                <a:latin typeface="Red Hat Display Bold"/>
                <a:ea typeface="Red Hat Display Bold"/>
                <a:cs typeface="Red Hat Display Bold"/>
                <a:sym typeface="Red Hat Display Bold"/>
              </a:rPr>
              <a:t>Within the Cyber Gaming system, the Manage Order Information section is crucial for monitoring and </a:t>
            </a:r>
            <a:r>
              <a:rPr lang="en-US" sz="3214" b="true">
                <a:solidFill>
                  <a:srgbClr val="FFFFFF">
                    <a:alpha val="60000"/>
                  </a:srgbClr>
                </a:solidFill>
                <a:latin typeface="Red Hat Display Bold"/>
                <a:ea typeface="Red Hat Display Bold"/>
                <a:cs typeface="Red Hat Display Bold"/>
                <a:sym typeface="Red Hat Display Bold"/>
              </a:rPr>
              <a:t>streamlining all order-related activities.</a:t>
            </a:r>
          </a:p>
          <a:p>
            <a:pPr algn="l">
              <a:lnSpc>
                <a:spcPts val="45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828774"/>
            <a:ext cx="18288000" cy="458226"/>
            <a:chOff x="0" y="0"/>
            <a:chExt cx="18180408" cy="455530"/>
          </a:xfrm>
        </p:grpSpPr>
        <p:sp>
          <p:nvSpPr>
            <p:cNvPr name="Freeform 3" id="3"/>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4" id="4"/>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2">
              <a:alphaModFix amt="36000"/>
            </a:blip>
            <a:stretch>
              <a:fillRect l="0" t="0" r="0" b="0"/>
            </a:stretch>
          </a:blipFill>
        </p:spPr>
      </p:sp>
      <p:grpSp>
        <p:nvGrpSpPr>
          <p:cNvPr name="Group 5" id="5"/>
          <p:cNvGrpSpPr/>
          <p:nvPr/>
        </p:nvGrpSpPr>
        <p:grpSpPr>
          <a:xfrm rot="0">
            <a:off x="0" y="2510"/>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1733550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5" id="15"/>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24</a:t>
            </a:r>
          </a:p>
        </p:txBody>
      </p:sp>
      <p:grpSp>
        <p:nvGrpSpPr>
          <p:cNvPr name="Group 16" id="16"/>
          <p:cNvGrpSpPr/>
          <p:nvPr/>
        </p:nvGrpSpPr>
        <p:grpSpPr>
          <a:xfrm rot="0">
            <a:off x="0" y="460736"/>
            <a:ext cx="18806383" cy="9368038"/>
            <a:chOff x="0" y="0"/>
            <a:chExt cx="4194563" cy="2089441"/>
          </a:xfrm>
        </p:grpSpPr>
        <p:sp>
          <p:nvSpPr>
            <p:cNvPr name="Freeform 17" id="17"/>
            <p:cNvSpPr/>
            <p:nvPr/>
          </p:nvSpPr>
          <p:spPr>
            <a:xfrm flipH="false" flipV="false" rot="0">
              <a:off x="0" y="0"/>
              <a:ext cx="4194563" cy="2089441"/>
            </a:xfrm>
            <a:custGeom>
              <a:avLst/>
              <a:gdLst/>
              <a:ahLst/>
              <a:cxnLst/>
              <a:rect r="r" b="b" t="t" l="l"/>
              <a:pathLst>
                <a:path h="2089441" w="4194563">
                  <a:moveTo>
                    <a:pt x="0" y="0"/>
                  </a:moveTo>
                  <a:lnTo>
                    <a:pt x="4194563" y="0"/>
                  </a:lnTo>
                  <a:lnTo>
                    <a:pt x="4194563" y="2089441"/>
                  </a:lnTo>
                  <a:lnTo>
                    <a:pt x="0" y="2089441"/>
                  </a:lnTo>
                  <a:close/>
                </a:path>
              </a:pathLst>
            </a:custGeom>
            <a:solidFill>
              <a:srgbClr val="060607">
                <a:alpha val="90980"/>
              </a:srgbClr>
            </a:solidFill>
          </p:spPr>
        </p:sp>
      </p:grpSp>
      <p:sp>
        <p:nvSpPr>
          <p:cNvPr name="Freeform 18" id="18"/>
          <p:cNvSpPr/>
          <p:nvPr/>
        </p:nvSpPr>
        <p:spPr>
          <a:xfrm flipH="false" flipV="false" rot="0">
            <a:off x="609241" y="3916756"/>
            <a:ext cx="838919" cy="1738692"/>
          </a:xfrm>
          <a:custGeom>
            <a:avLst/>
            <a:gdLst/>
            <a:ahLst/>
            <a:cxnLst/>
            <a:rect r="r" b="b" t="t" l="l"/>
            <a:pathLst>
              <a:path h="1738692" w="838919">
                <a:moveTo>
                  <a:pt x="0" y="0"/>
                </a:moveTo>
                <a:lnTo>
                  <a:pt x="838918" y="0"/>
                </a:lnTo>
                <a:lnTo>
                  <a:pt x="838918"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6100468" y="105341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090595" y="3019294"/>
            <a:ext cx="3223810" cy="1579667"/>
          </a:xfrm>
          <a:custGeom>
            <a:avLst/>
            <a:gdLst/>
            <a:ahLst/>
            <a:cxnLst/>
            <a:rect r="r" b="b" t="t" l="l"/>
            <a:pathLst>
              <a:path h="1579667" w="3223810">
                <a:moveTo>
                  <a:pt x="0" y="0"/>
                </a:moveTo>
                <a:lnTo>
                  <a:pt x="3223810" y="0"/>
                </a:lnTo>
                <a:lnTo>
                  <a:pt x="3223810" y="1579667"/>
                </a:lnTo>
                <a:lnTo>
                  <a:pt x="0" y="15796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2274994" y="7729534"/>
            <a:ext cx="3119930" cy="1528766"/>
          </a:xfrm>
          <a:custGeom>
            <a:avLst/>
            <a:gdLst/>
            <a:ahLst/>
            <a:cxnLst/>
            <a:rect r="r" b="b" t="t" l="l"/>
            <a:pathLst>
              <a:path h="1528766" w="3119930">
                <a:moveTo>
                  <a:pt x="0" y="0"/>
                </a:moveTo>
                <a:lnTo>
                  <a:pt x="3119930" y="0"/>
                </a:lnTo>
                <a:lnTo>
                  <a:pt x="3119930" y="1528766"/>
                </a:lnTo>
                <a:lnTo>
                  <a:pt x="0" y="15287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214824" y="3190950"/>
            <a:ext cx="3478143" cy="1704290"/>
          </a:xfrm>
          <a:custGeom>
            <a:avLst/>
            <a:gdLst/>
            <a:ahLst/>
            <a:cxnLst/>
            <a:rect r="r" b="b" t="t" l="l"/>
            <a:pathLst>
              <a:path h="1704290" w="3478143">
                <a:moveTo>
                  <a:pt x="0" y="0"/>
                </a:moveTo>
                <a:lnTo>
                  <a:pt x="3478143" y="0"/>
                </a:lnTo>
                <a:lnTo>
                  <a:pt x="3478143" y="1704290"/>
                </a:lnTo>
                <a:lnTo>
                  <a:pt x="0" y="1704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1287551" y="1186667"/>
            <a:ext cx="3196158" cy="1566118"/>
          </a:xfrm>
          <a:custGeom>
            <a:avLst/>
            <a:gdLst/>
            <a:ahLst/>
            <a:cxnLst/>
            <a:rect r="r" b="b" t="t" l="l"/>
            <a:pathLst>
              <a:path h="1566118" w="3196158">
                <a:moveTo>
                  <a:pt x="0" y="0"/>
                </a:moveTo>
                <a:lnTo>
                  <a:pt x="3196159" y="0"/>
                </a:lnTo>
                <a:lnTo>
                  <a:pt x="3196159" y="1566117"/>
                </a:lnTo>
                <a:lnTo>
                  <a:pt x="0" y="15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8323573" y="5268347"/>
            <a:ext cx="3226863" cy="1581163"/>
          </a:xfrm>
          <a:custGeom>
            <a:avLst/>
            <a:gdLst/>
            <a:ahLst/>
            <a:cxnLst/>
            <a:rect r="r" b="b" t="t" l="l"/>
            <a:pathLst>
              <a:path h="1581163" w="3226863">
                <a:moveTo>
                  <a:pt x="0" y="0"/>
                </a:moveTo>
                <a:lnTo>
                  <a:pt x="3226864" y="0"/>
                </a:lnTo>
                <a:lnTo>
                  <a:pt x="3226864"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5917137" y="1241111"/>
            <a:ext cx="3226863" cy="1581163"/>
          </a:xfrm>
          <a:custGeom>
            <a:avLst/>
            <a:gdLst/>
            <a:ahLst/>
            <a:cxnLst/>
            <a:rect r="r" b="b" t="t" l="l"/>
            <a:pathLst>
              <a:path h="1581163" w="3226863">
                <a:moveTo>
                  <a:pt x="0" y="0"/>
                </a:moveTo>
                <a:lnTo>
                  <a:pt x="3226863" y="0"/>
                </a:lnTo>
                <a:lnTo>
                  <a:pt x="3226863"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984914" y="8351377"/>
            <a:ext cx="3226863" cy="1581163"/>
          </a:xfrm>
          <a:custGeom>
            <a:avLst/>
            <a:gdLst/>
            <a:ahLst/>
            <a:cxnLst/>
            <a:rect r="r" b="b" t="t" l="l"/>
            <a:pathLst>
              <a:path h="1581163" w="3226863">
                <a:moveTo>
                  <a:pt x="0" y="0"/>
                </a:moveTo>
                <a:lnTo>
                  <a:pt x="3226864" y="0"/>
                </a:lnTo>
                <a:lnTo>
                  <a:pt x="3226864" y="1581163"/>
                </a:lnTo>
                <a:lnTo>
                  <a:pt x="0" y="1581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476250" y="5982729"/>
            <a:ext cx="15844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Admin</a:t>
            </a:r>
          </a:p>
        </p:txBody>
      </p:sp>
      <p:sp>
        <p:nvSpPr>
          <p:cNvPr name="TextBox 28" id="28"/>
          <p:cNvSpPr txBox="true"/>
          <p:nvPr/>
        </p:nvSpPr>
        <p:spPr>
          <a:xfrm rot="0">
            <a:off x="15978366" y="3114750"/>
            <a:ext cx="11297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User</a:t>
            </a:r>
          </a:p>
        </p:txBody>
      </p:sp>
      <p:sp>
        <p:nvSpPr>
          <p:cNvPr name="TextBox 29" id="29"/>
          <p:cNvSpPr txBox="true"/>
          <p:nvPr/>
        </p:nvSpPr>
        <p:spPr>
          <a:xfrm rot="0">
            <a:off x="4662906" y="3435426"/>
            <a:ext cx="2084784"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order</a:t>
            </a:r>
          </a:p>
        </p:txBody>
      </p:sp>
      <p:sp>
        <p:nvSpPr>
          <p:cNvPr name="TextBox 30" id="30"/>
          <p:cNvSpPr txBox="true"/>
          <p:nvPr/>
        </p:nvSpPr>
        <p:spPr>
          <a:xfrm rot="0">
            <a:off x="6155446" y="1613312"/>
            <a:ext cx="2891893"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System verify order</a:t>
            </a:r>
          </a:p>
        </p:txBody>
      </p:sp>
      <p:sp>
        <p:nvSpPr>
          <p:cNvPr name="TextBox 31" id="31"/>
          <p:cNvSpPr txBox="true"/>
          <p:nvPr/>
        </p:nvSpPr>
        <p:spPr>
          <a:xfrm rot="0">
            <a:off x="12274994" y="8224677"/>
            <a:ext cx="3256659"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Edit options</a:t>
            </a:r>
          </a:p>
        </p:txBody>
      </p:sp>
      <p:sp>
        <p:nvSpPr>
          <p:cNvPr name="TextBox 32" id="32"/>
          <p:cNvSpPr txBox="true"/>
          <p:nvPr/>
        </p:nvSpPr>
        <p:spPr>
          <a:xfrm rot="0">
            <a:off x="9529324" y="3605917"/>
            <a:ext cx="2965987"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Choose quantity of service</a:t>
            </a:r>
          </a:p>
        </p:txBody>
      </p:sp>
      <p:sp>
        <p:nvSpPr>
          <p:cNvPr name="TextBox 33" id="33"/>
          <p:cNvSpPr txBox="true"/>
          <p:nvPr/>
        </p:nvSpPr>
        <p:spPr>
          <a:xfrm rot="0">
            <a:off x="11389468" y="1405866"/>
            <a:ext cx="299232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Choose food, drink, card </a:t>
            </a:r>
          </a:p>
        </p:txBody>
      </p:sp>
      <p:sp>
        <p:nvSpPr>
          <p:cNvPr name="TextBox 34" id="34"/>
          <p:cNvSpPr txBox="true"/>
          <p:nvPr/>
        </p:nvSpPr>
        <p:spPr>
          <a:xfrm rot="0">
            <a:off x="7219452" y="8660628"/>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Confirm order</a:t>
            </a:r>
          </a:p>
        </p:txBody>
      </p:sp>
      <p:sp>
        <p:nvSpPr>
          <p:cNvPr name="TextBox 35" id="35"/>
          <p:cNvSpPr txBox="true"/>
          <p:nvPr/>
        </p:nvSpPr>
        <p:spPr>
          <a:xfrm rot="0">
            <a:off x="8558111" y="5789689"/>
            <a:ext cx="299232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Make Payment</a:t>
            </a:r>
          </a:p>
        </p:txBody>
      </p:sp>
      <p:sp>
        <p:nvSpPr>
          <p:cNvPr name="AutoShape 36" id="36"/>
          <p:cNvSpPr/>
          <p:nvPr/>
        </p:nvSpPr>
        <p:spPr>
          <a:xfrm flipV="true">
            <a:off x="1028700" y="3809127"/>
            <a:ext cx="3061895" cy="1846320"/>
          </a:xfrm>
          <a:prstGeom prst="line">
            <a:avLst/>
          </a:prstGeom>
          <a:ln cap="flat" w="38100">
            <a:solidFill>
              <a:srgbClr val="FFFFFF"/>
            </a:solidFill>
            <a:prstDash val="solid"/>
            <a:headEnd type="none" len="sm" w="sm"/>
            <a:tailEnd type="arrow" len="sm" w="med"/>
          </a:ln>
        </p:spPr>
      </p:sp>
      <p:sp>
        <p:nvSpPr>
          <p:cNvPr name="AutoShape 37" id="37"/>
          <p:cNvSpPr/>
          <p:nvPr/>
        </p:nvSpPr>
        <p:spPr>
          <a:xfrm>
            <a:off x="1028700" y="5655448"/>
            <a:ext cx="5956214" cy="3486511"/>
          </a:xfrm>
          <a:prstGeom prst="line">
            <a:avLst/>
          </a:prstGeom>
          <a:ln cap="flat" w="38100">
            <a:solidFill>
              <a:srgbClr val="FFFFFF"/>
            </a:solidFill>
            <a:prstDash val="solid"/>
            <a:headEnd type="none" len="sm" w="sm"/>
            <a:tailEnd type="arrow" len="sm" w="med"/>
          </a:ln>
        </p:spPr>
      </p:sp>
      <p:sp>
        <p:nvSpPr>
          <p:cNvPr name="AutoShape 38" id="38"/>
          <p:cNvSpPr/>
          <p:nvPr/>
        </p:nvSpPr>
        <p:spPr>
          <a:xfrm flipH="true">
            <a:off x="10211778" y="3019294"/>
            <a:ext cx="5766589" cy="5910574"/>
          </a:xfrm>
          <a:prstGeom prst="line">
            <a:avLst/>
          </a:prstGeom>
          <a:ln cap="flat" w="38100">
            <a:solidFill>
              <a:srgbClr val="FFFFFF"/>
            </a:solidFill>
            <a:prstDash val="solid"/>
            <a:headEnd type="none" len="sm" w="sm"/>
            <a:tailEnd type="arrow" len="sm" w="med"/>
          </a:ln>
        </p:spPr>
      </p:sp>
      <p:sp>
        <p:nvSpPr>
          <p:cNvPr name="AutoShape 39" id="39"/>
          <p:cNvSpPr/>
          <p:nvPr/>
        </p:nvSpPr>
        <p:spPr>
          <a:xfrm flipH="true">
            <a:off x="11550437" y="3492576"/>
            <a:ext cx="4427929" cy="2566353"/>
          </a:xfrm>
          <a:prstGeom prst="line">
            <a:avLst/>
          </a:prstGeom>
          <a:ln cap="flat" w="38100">
            <a:solidFill>
              <a:srgbClr val="FFFFFF"/>
            </a:solidFill>
            <a:prstDash val="solid"/>
            <a:headEnd type="none" len="sm" w="sm"/>
            <a:tailEnd type="arrow" len="sm" w="med"/>
          </a:ln>
        </p:spPr>
      </p:sp>
      <p:sp>
        <p:nvSpPr>
          <p:cNvPr name="AutoShape 40" id="40"/>
          <p:cNvSpPr/>
          <p:nvPr/>
        </p:nvSpPr>
        <p:spPr>
          <a:xfrm flipH="true" flipV="true">
            <a:off x="14381793" y="1922756"/>
            <a:ext cx="1596573" cy="1569820"/>
          </a:xfrm>
          <a:prstGeom prst="line">
            <a:avLst/>
          </a:prstGeom>
          <a:ln cap="flat" w="38100">
            <a:solidFill>
              <a:srgbClr val="FFFFFF"/>
            </a:solidFill>
            <a:prstDash val="solid"/>
            <a:headEnd type="none" len="sm" w="sm"/>
            <a:tailEnd type="arrow" len="sm" w="med"/>
          </a:ln>
        </p:spPr>
      </p:sp>
      <p:sp>
        <p:nvSpPr>
          <p:cNvPr name="AutoShape 41" id="41"/>
          <p:cNvSpPr/>
          <p:nvPr/>
        </p:nvSpPr>
        <p:spPr>
          <a:xfrm flipH="true">
            <a:off x="13834959" y="3492576"/>
            <a:ext cx="2143407" cy="4236959"/>
          </a:xfrm>
          <a:prstGeom prst="line">
            <a:avLst/>
          </a:prstGeom>
          <a:ln cap="flat" w="38100">
            <a:solidFill>
              <a:srgbClr val="FFFFFF"/>
            </a:solidFill>
            <a:prstDash val="solid"/>
            <a:headEnd type="none" len="sm" w="sm"/>
            <a:tailEnd type="arrow" len="sm" w="med"/>
          </a:ln>
        </p:spPr>
      </p:sp>
      <p:sp>
        <p:nvSpPr>
          <p:cNvPr name="TextBox 42" id="42"/>
          <p:cNvSpPr txBox="true"/>
          <p:nvPr/>
        </p:nvSpPr>
        <p:spPr>
          <a:xfrm rot="0">
            <a:off x="5705298" y="595315"/>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Order Processing</a:t>
            </a:r>
          </a:p>
        </p:txBody>
      </p:sp>
      <p:sp>
        <p:nvSpPr>
          <p:cNvPr name="AutoShape 43" id="43"/>
          <p:cNvSpPr/>
          <p:nvPr/>
        </p:nvSpPr>
        <p:spPr>
          <a:xfrm flipH="true" flipV="true">
            <a:off x="7530568" y="2822274"/>
            <a:ext cx="1872623" cy="2322481"/>
          </a:xfrm>
          <a:prstGeom prst="line">
            <a:avLst/>
          </a:prstGeom>
          <a:ln cap="flat" w="38100">
            <a:solidFill>
              <a:srgbClr val="FFFFFF"/>
            </a:solidFill>
            <a:prstDash val="sysDot"/>
            <a:headEnd type="none" len="sm" w="sm"/>
            <a:tailEnd type="arrow" len="sm" w="med"/>
          </a:ln>
        </p:spPr>
      </p:sp>
      <p:sp>
        <p:nvSpPr>
          <p:cNvPr name="TextBox 44" id="44"/>
          <p:cNvSpPr txBox="true"/>
          <p:nvPr/>
        </p:nvSpPr>
        <p:spPr>
          <a:xfrm rot="0">
            <a:off x="9144000" y="5431542"/>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5" id="45"/>
          <p:cNvSpPr txBox="true"/>
          <p:nvPr/>
        </p:nvSpPr>
        <p:spPr>
          <a:xfrm rot="75663">
            <a:off x="7622936" y="3749910"/>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6" id="46"/>
          <p:cNvSpPr txBox="true"/>
          <p:nvPr/>
        </p:nvSpPr>
        <p:spPr>
          <a:xfrm rot="75663">
            <a:off x="9533060" y="1473300"/>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&lt;&lt;include&gt;&gt;</a:t>
            </a:r>
          </a:p>
        </p:txBody>
      </p:sp>
      <p:sp>
        <p:nvSpPr>
          <p:cNvPr name="TextBox 47" id="47"/>
          <p:cNvSpPr txBox="true"/>
          <p:nvPr/>
        </p:nvSpPr>
        <p:spPr>
          <a:xfrm rot="75663">
            <a:off x="11554173" y="2822131"/>
            <a:ext cx="1518166"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Canva Sans"/>
                <a:ea typeface="Canva Sans"/>
                <a:cs typeface="Canva Sans"/>
                <a:sym typeface="Canva Sans"/>
              </a:rPr>
              <a:t>&lt;&lt;Extend&gt;&gt;</a:t>
            </a:r>
          </a:p>
        </p:txBody>
      </p:sp>
      <p:sp>
        <p:nvSpPr>
          <p:cNvPr name="AutoShape 48" id="48"/>
          <p:cNvSpPr/>
          <p:nvPr/>
        </p:nvSpPr>
        <p:spPr>
          <a:xfrm flipV="true">
            <a:off x="9144000" y="1922756"/>
            <a:ext cx="2245468" cy="108937"/>
          </a:xfrm>
          <a:prstGeom prst="line">
            <a:avLst/>
          </a:prstGeom>
          <a:ln cap="flat" w="38100">
            <a:solidFill>
              <a:srgbClr val="FFFFFF"/>
            </a:solidFill>
            <a:prstDash val="sysDot"/>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45" y="-186923"/>
            <a:ext cx="18288000" cy="7582659"/>
          </a:xfrm>
          <a:custGeom>
            <a:avLst/>
            <a:gdLst/>
            <a:ahLst/>
            <a:cxnLst/>
            <a:rect r="r" b="b" t="t" l="l"/>
            <a:pathLst>
              <a:path h="7582659" w="18288000">
                <a:moveTo>
                  <a:pt x="0" y="0"/>
                </a:moveTo>
                <a:lnTo>
                  <a:pt x="18288000" y="0"/>
                </a:lnTo>
                <a:lnTo>
                  <a:pt x="18288000" y="7582659"/>
                </a:lnTo>
                <a:lnTo>
                  <a:pt x="0" y="7582659"/>
                </a:lnTo>
                <a:lnTo>
                  <a:pt x="0" y="0"/>
                </a:lnTo>
                <a:close/>
              </a:path>
            </a:pathLst>
          </a:custGeom>
          <a:blipFill>
            <a:blip r:embed="rId2"/>
            <a:stretch>
              <a:fillRect l="0" t="-10295" r="0" b="-10295"/>
            </a:stretch>
          </a:blipFill>
        </p:spPr>
      </p:sp>
      <p:grpSp>
        <p:nvGrpSpPr>
          <p:cNvPr name="Group 3" id="3"/>
          <p:cNvGrpSpPr/>
          <p:nvPr/>
        </p:nvGrpSpPr>
        <p:grpSpPr>
          <a:xfrm rot="0">
            <a:off x="0" y="0"/>
            <a:ext cx="18457961" cy="7806788"/>
            <a:chOff x="0" y="0"/>
            <a:chExt cx="4648220" cy="1965963"/>
          </a:xfrm>
        </p:grpSpPr>
        <p:sp>
          <p:nvSpPr>
            <p:cNvPr name="Freeform 4" id="4"/>
            <p:cNvSpPr/>
            <p:nvPr/>
          </p:nvSpPr>
          <p:spPr>
            <a:xfrm flipH="false" flipV="false" rot="0">
              <a:off x="0" y="0"/>
              <a:ext cx="4648220" cy="1965963"/>
            </a:xfrm>
            <a:custGeom>
              <a:avLst/>
              <a:gdLst/>
              <a:ahLst/>
              <a:cxnLst/>
              <a:rect r="r" b="b" t="t" l="l"/>
              <a:pathLst>
                <a:path h="1965963" w="4648220">
                  <a:moveTo>
                    <a:pt x="0" y="0"/>
                  </a:moveTo>
                  <a:lnTo>
                    <a:pt x="4648220" y="0"/>
                  </a:lnTo>
                  <a:lnTo>
                    <a:pt x="4648220" y="1965963"/>
                  </a:lnTo>
                  <a:lnTo>
                    <a:pt x="0" y="1965963"/>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767891" y="925402"/>
            <a:ext cx="16688278" cy="8436196"/>
            <a:chOff x="0" y="0"/>
            <a:chExt cx="4000884" cy="2022512"/>
          </a:xfrm>
        </p:grpSpPr>
        <p:sp>
          <p:nvSpPr>
            <p:cNvPr name="Freeform 15" id="15"/>
            <p:cNvSpPr/>
            <p:nvPr/>
          </p:nvSpPr>
          <p:spPr>
            <a:xfrm flipH="false" flipV="false" rot="0">
              <a:off x="0" y="0"/>
              <a:ext cx="4000884" cy="2022512"/>
            </a:xfrm>
            <a:custGeom>
              <a:avLst/>
              <a:gdLst/>
              <a:ahLst/>
              <a:cxnLst/>
              <a:rect r="r" b="b" t="t" l="l"/>
              <a:pathLst>
                <a:path h="2022512" w="4000884">
                  <a:moveTo>
                    <a:pt x="0" y="0"/>
                  </a:moveTo>
                  <a:lnTo>
                    <a:pt x="4000884" y="0"/>
                  </a:lnTo>
                  <a:lnTo>
                    <a:pt x="4000884" y="2022512"/>
                  </a:lnTo>
                  <a:lnTo>
                    <a:pt x="0" y="2022512"/>
                  </a:lnTo>
                  <a:close/>
                </a:path>
              </a:pathLst>
            </a:custGeom>
            <a:solidFill>
              <a:srgbClr val="060607">
                <a:alpha val="70980"/>
              </a:srgbClr>
            </a:solidFill>
          </p:spPr>
        </p:sp>
      </p:gr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25</a:t>
            </a:r>
          </a:p>
        </p:txBody>
      </p:sp>
      <p:sp>
        <p:nvSpPr>
          <p:cNvPr name="TextBox 17" id="17"/>
          <p:cNvSpPr txBox="true"/>
          <p:nvPr/>
        </p:nvSpPr>
        <p:spPr>
          <a:xfrm rot="0">
            <a:off x="5288004" y="3397846"/>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Manage Computer</a:t>
            </a:r>
          </a:p>
        </p:txBody>
      </p:sp>
      <p:sp>
        <p:nvSpPr>
          <p:cNvPr name="TextBox 18" id="18"/>
          <p:cNvSpPr txBox="true"/>
          <p:nvPr/>
        </p:nvSpPr>
        <p:spPr>
          <a:xfrm rot="0">
            <a:off x="1028700" y="7483826"/>
            <a:ext cx="16230600" cy="2271027"/>
          </a:xfrm>
          <a:prstGeom prst="rect">
            <a:avLst/>
          </a:prstGeom>
        </p:spPr>
        <p:txBody>
          <a:bodyPr anchor="t" rtlCol="false" tIns="0" lIns="0" bIns="0" rIns="0">
            <a:spAutoFit/>
          </a:bodyPr>
          <a:lstStyle/>
          <a:p>
            <a:pPr algn="l">
              <a:lnSpc>
                <a:spcPts val="4500"/>
              </a:lnSpc>
            </a:pPr>
            <a:r>
              <a:rPr lang="en-US" sz="3214" b="true">
                <a:solidFill>
                  <a:srgbClr val="FFFFFF">
                    <a:alpha val="60000"/>
                  </a:srgbClr>
                </a:solidFill>
                <a:latin typeface="Red Hat Display Bold"/>
                <a:ea typeface="Red Hat Display Bold"/>
                <a:cs typeface="Red Hat Display Bold"/>
                <a:sym typeface="Red Hat Display Bold"/>
              </a:rPr>
              <a:t>The Manage Computer module within the cyber gaming platform is designed to oversee and organize all </a:t>
            </a:r>
            <a:r>
              <a:rPr lang="en-US" sz="3214" b="true">
                <a:solidFill>
                  <a:srgbClr val="FFFFFF">
                    <a:alpha val="60000"/>
                  </a:srgbClr>
                </a:solidFill>
                <a:latin typeface="Red Hat Display Bold"/>
                <a:ea typeface="Red Hat Display Bold"/>
                <a:cs typeface="Red Hat Display Bold"/>
                <a:sym typeface="Red Hat Display Bold"/>
              </a:rPr>
              <a:t>computer-related information.</a:t>
            </a:r>
          </a:p>
          <a:p>
            <a:pPr algn="l">
              <a:lnSpc>
                <a:spcPts val="4500"/>
              </a:lnSpc>
            </a:pPr>
          </a:p>
          <a:p>
            <a:pPr algn="l">
              <a:lnSpc>
                <a:spcPts val="45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828774"/>
            <a:ext cx="18288000" cy="458226"/>
            <a:chOff x="0" y="0"/>
            <a:chExt cx="18180408" cy="455530"/>
          </a:xfrm>
        </p:grpSpPr>
        <p:sp>
          <p:nvSpPr>
            <p:cNvPr name="Freeform 3" id="3"/>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4" id="4"/>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2">
              <a:alphaModFix amt="36000"/>
            </a:blip>
            <a:stretch>
              <a:fillRect l="0" t="0" r="0" b="0"/>
            </a:stretch>
          </a:blipFill>
        </p:spPr>
      </p:sp>
      <p:grpSp>
        <p:nvGrpSpPr>
          <p:cNvPr name="Group 5" id="5"/>
          <p:cNvGrpSpPr/>
          <p:nvPr/>
        </p:nvGrpSpPr>
        <p:grpSpPr>
          <a:xfrm rot="0">
            <a:off x="0" y="2510"/>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1733550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5" id="15"/>
          <p:cNvSpPr txBox="true"/>
          <p:nvPr/>
        </p:nvSpPr>
        <p:spPr>
          <a:xfrm rot="0">
            <a:off x="1767715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26</a:t>
            </a:r>
          </a:p>
        </p:txBody>
      </p:sp>
      <p:grpSp>
        <p:nvGrpSpPr>
          <p:cNvPr name="Group 16" id="16"/>
          <p:cNvGrpSpPr/>
          <p:nvPr/>
        </p:nvGrpSpPr>
        <p:grpSpPr>
          <a:xfrm rot="0">
            <a:off x="0" y="460736"/>
            <a:ext cx="18806383" cy="9368038"/>
            <a:chOff x="0" y="0"/>
            <a:chExt cx="4194563" cy="2089441"/>
          </a:xfrm>
        </p:grpSpPr>
        <p:sp>
          <p:nvSpPr>
            <p:cNvPr name="Freeform 17" id="17"/>
            <p:cNvSpPr/>
            <p:nvPr/>
          </p:nvSpPr>
          <p:spPr>
            <a:xfrm flipH="false" flipV="false" rot="0">
              <a:off x="0" y="0"/>
              <a:ext cx="4194563" cy="2089441"/>
            </a:xfrm>
            <a:custGeom>
              <a:avLst/>
              <a:gdLst/>
              <a:ahLst/>
              <a:cxnLst/>
              <a:rect r="r" b="b" t="t" l="l"/>
              <a:pathLst>
                <a:path h="2089441" w="4194563">
                  <a:moveTo>
                    <a:pt x="0" y="0"/>
                  </a:moveTo>
                  <a:lnTo>
                    <a:pt x="4194563" y="0"/>
                  </a:lnTo>
                  <a:lnTo>
                    <a:pt x="4194563" y="2089441"/>
                  </a:lnTo>
                  <a:lnTo>
                    <a:pt x="0" y="2089441"/>
                  </a:lnTo>
                  <a:close/>
                </a:path>
              </a:pathLst>
            </a:custGeom>
            <a:solidFill>
              <a:srgbClr val="060607">
                <a:alpha val="90980"/>
              </a:srgbClr>
            </a:solidFill>
          </p:spPr>
        </p:sp>
      </p:grpSp>
      <p:sp>
        <p:nvSpPr>
          <p:cNvPr name="Freeform 18" id="18"/>
          <p:cNvSpPr/>
          <p:nvPr/>
        </p:nvSpPr>
        <p:spPr>
          <a:xfrm flipH="false" flipV="false" rot="0">
            <a:off x="1309609" y="1028700"/>
            <a:ext cx="838919" cy="1738692"/>
          </a:xfrm>
          <a:custGeom>
            <a:avLst/>
            <a:gdLst/>
            <a:ahLst/>
            <a:cxnLst/>
            <a:rect r="r" b="b" t="t" l="l"/>
            <a:pathLst>
              <a:path h="1738692" w="838919">
                <a:moveTo>
                  <a:pt x="0" y="0"/>
                </a:moveTo>
                <a:lnTo>
                  <a:pt x="838919" y="0"/>
                </a:lnTo>
                <a:lnTo>
                  <a:pt x="838919" y="1738692"/>
                </a:lnTo>
                <a:lnTo>
                  <a:pt x="0" y="173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5517999" y="3809127"/>
            <a:ext cx="3223810" cy="1579667"/>
          </a:xfrm>
          <a:custGeom>
            <a:avLst/>
            <a:gdLst/>
            <a:ahLst/>
            <a:cxnLst/>
            <a:rect r="r" b="b" t="t" l="l"/>
            <a:pathLst>
              <a:path h="1579667" w="3223810">
                <a:moveTo>
                  <a:pt x="0" y="0"/>
                </a:moveTo>
                <a:lnTo>
                  <a:pt x="3223810" y="0"/>
                </a:lnTo>
                <a:lnTo>
                  <a:pt x="3223810" y="1579667"/>
                </a:lnTo>
                <a:lnTo>
                  <a:pt x="0" y="15796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3966227" y="1450661"/>
            <a:ext cx="3478143" cy="1704290"/>
          </a:xfrm>
          <a:custGeom>
            <a:avLst/>
            <a:gdLst/>
            <a:ahLst/>
            <a:cxnLst/>
            <a:rect r="r" b="b" t="t" l="l"/>
            <a:pathLst>
              <a:path h="1704290" w="3478143">
                <a:moveTo>
                  <a:pt x="0" y="0"/>
                </a:moveTo>
                <a:lnTo>
                  <a:pt x="3478143" y="0"/>
                </a:lnTo>
                <a:lnTo>
                  <a:pt x="3478143" y="1704290"/>
                </a:lnTo>
                <a:lnTo>
                  <a:pt x="0" y="17042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6470538" y="5785141"/>
            <a:ext cx="3422323" cy="1676938"/>
          </a:xfrm>
          <a:custGeom>
            <a:avLst/>
            <a:gdLst/>
            <a:ahLst/>
            <a:cxnLst/>
            <a:rect r="r" b="b" t="t" l="l"/>
            <a:pathLst>
              <a:path h="1676938" w="3422323">
                <a:moveTo>
                  <a:pt x="0" y="0"/>
                </a:moveTo>
                <a:lnTo>
                  <a:pt x="3422323" y="0"/>
                </a:lnTo>
                <a:lnTo>
                  <a:pt x="3422323" y="1676938"/>
                </a:lnTo>
                <a:lnTo>
                  <a:pt x="0" y="16769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068617" y="7677137"/>
            <a:ext cx="3648488" cy="1787759"/>
          </a:xfrm>
          <a:custGeom>
            <a:avLst/>
            <a:gdLst/>
            <a:ahLst/>
            <a:cxnLst/>
            <a:rect r="r" b="b" t="t" l="l"/>
            <a:pathLst>
              <a:path h="1787759" w="3648488">
                <a:moveTo>
                  <a:pt x="0" y="0"/>
                </a:moveTo>
                <a:lnTo>
                  <a:pt x="3648488" y="0"/>
                </a:lnTo>
                <a:lnTo>
                  <a:pt x="3648488" y="1787759"/>
                </a:lnTo>
                <a:lnTo>
                  <a:pt x="0" y="1787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028700" y="3262692"/>
            <a:ext cx="158448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a:ea typeface="Canva Sans"/>
                <a:cs typeface="Canva Sans"/>
                <a:sym typeface="Canva Sans"/>
              </a:rPr>
              <a:t>Admin</a:t>
            </a:r>
          </a:p>
        </p:txBody>
      </p:sp>
      <p:sp>
        <p:nvSpPr>
          <p:cNvPr name="TextBox 24" id="24"/>
          <p:cNvSpPr txBox="true"/>
          <p:nvPr/>
        </p:nvSpPr>
        <p:spPr>
          <a:xfrm rot="0">
            <a:off x="5517999" y="4075086"/>
            <a:ext cx="3150378"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Shut down computer</a:t>
            </a:r>
          </a:p>
        </p:txBody>
      </p:sp>
      <p:sp>
        <p:nvSpPr>
          <p:cNvPr name="TextBox 25" id="25"/>
          <p:cNvSpPr txBox="true"/>
          <p:nvPr/>
        </p:nvSpPr>
        <p:spPr>
          <a:xfrm rot="0">
            <a:off x="4060411" y="1840896"/>
            <a:ext cx="3289775"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Find computer</a:t>
            </a:r>
          </a:p>
        </p:txBody>
      </p:sp>
      <p:sp>
        <p:nvSpPr>
          <p:cNvPr name="TextBox 26" id="26"/>
          <p:cNvSpPr txBox="true"/>
          <p:nvPr/>
        </p:nvSpPr>
        <p:spPr>
          <a:xfrm rot="0">
            <a:off x="6685537" y="6129007"/>
            <a:ext cx="2992325"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status of computer</a:t>
            </a:r>
          </a:p>
        </p:txBody>
      </p:sp>
      <p:sp>
        <p:nvSpPr>
          <p:cNvPr name="TextBox 27" id="27"/>
          <p:cNvSpPr txBox="true"/>
          <p:nvPr/>
        </p:nvSpPr>
        <p:spPr>
          <a:xfrm rot="0">
            <a:off x="8323573" y="7786370"/>
            <a:ext cx="2992325" cy="14719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Canva Sans"/>
                <a:ea typeface="Canva Sans"/>
                <a:cs typeface="Canva Sans"/>
                <a:sym typeface="Canva Sans"/>
              </a:rPr>
              <a:t>Check specification of computer</a:t>
            </a:r>
          </a:p>
        </p:txBody>
      </p:sp>
      <p:sp>
        <p:nvSpPr>
          <p:cNvPr name="AutoShape 28" id="28"/>
          <p:cNvSpPr/>
          <p:nvPr/>
        </p:nvSpPr>
        <p:spPr>
          <a:xfrm>
            <a:off x="1729069" y="2767392"/>
            <a:ext cx="3788931" cy="1831569"/>
          </a:xfrm>
          <a:prstGeom prst="line">
            <a:avLst/>
          </a:prstGeom>
          <a:ln cap="flat" w="38100">
            <a:solidFill>
              <a:srgbClr val="FFFFFF"/>
            </a:solidFill>
            <a:prstDash val="solid"/>
            <a:headEnd type="none" len="sm" w="sm"/>
            <a:tailEnd type="arrow" len="sm" w="med"/>
          </a:ln>
        </p:spPr>
      </p:sp>
      <p:sp>
        <p:nvSpPr>
          <p:cNvPr name="AutoShape 29" id="29"/>
          <p:cNvSpPr/>
          <p:nvPr/>
        </p:nvSpPr>
        <p:spPr>
          <a:xfrm flipV="true">
            <a:off x="1729069" y="2302806"/>
            <a:ext cx="2237158" cy="464586"/>
          </a:xfrm>
          <a:prstGeom prst="line">
            <a:avLst/>
          </a:prstGeom>
          <a:ln cap="flat" w="38100">
            <a:solidFill>
              <a:srgbClr val="FFFFFF"/>
            </a:solidFill>
            <a:prstDash val="solid"/>
            <a:headEnd type="none" len="sm" w="sm"/>
            <a:tailEnd type="arrow" len="sm" w="med"/>
          </a:ln>
        </p:spPr>
      </p:sp>
      <p:sp>
        <p:nvSpPr>
          <p:cNvPr name="AutoShape 30" id="30"/>
          <p:cNvSpPr/>
          <p:nvPr/>
        </p:nvSpPr>
        <p:spPr>
          <a:xfrm>
            <a:off x="1729069" y="2767392"/>
            <a:ext cx="4956468" cy="3878505"/>
          </a:xfrm>
          <a:prstGeom prst="line">
            <a:avLst/>
          </a:prstGeom>
          <a:ln cap="flat" w="38100">
            <a:solidFill>
              <a:srgbClr val="FFFFFF"/>
            </a:solidFill>
            <a:prstDash val="solid"/>
            <a:headEnd type="none" len="sm" w="sm"/>
            <a:tailEnd type="arrow" len="sm" w="med"/>
          </a:ln>
        </p:spPr>
      </p:sp>
      <p:sp>
        <p:nvSpPr>
          <p:cNvPr name="AutoShape 31" id="31"/>
          <p:cNvSpPr/>
          <p:nvPr/>
        </p:nvSpPr>
        <p:spPr>
          <a:xfrm>
            <a:off x="1729069" y="2767392"/>
            <a:ext cx="6339548" cy="5803625"/>
          </a:xfrm>
          <a:prstGeom prst="line">
            <a:avLst/>
          </a:prstGeom>
          <a:ln cap="flat" w="38100">
            <a:solidFill>
              <a:srgbClr val="FFFFFF"/>
            </a:solidFill>
            <a:prstDash val="solid"/>
            <a:headEnd type="none" len="sm" w="sm"/>
            <a:tailEnd type="arrow" len="sm" w="med"/>
          </a:ln>
        </p:spPr>
      </p:sp>
      <p:sp>
        <p:nvSpPr>
          <p:cNvPr name="TextBox 32" id="32"/>
          <p:cNvSpPr txBox="true"/>
          <p:nvPr/>
        </p:nvSpPr>
        <p:spPr>
          <a:xfrm rot="0">
            <a:off x="5705298" y="595315"/>
            <a:ext cx="7648050" cy="645796"/>
          </a:xfrm>
          <a:prstGeom prst="rect">
            <a:avLst/>
          </a:prstGeom>
        </p:spPr>
        <p:txBody>
          <a:bodyPr anchor="t" rtlCol="false" tIns="0" lIns="0" bIns="0" rIns="0">
            <a:spAutoFit/>
          </a:bodyPr>
          <a:lstStyle/>
          <a:p>
            <a:pPr algn="ctr" marL="0" indent="0" lvl="0">
              <a:lnSpc>
                <a:spcPts val="4680"/>
              </a:lnSpc>
            </a:pPr>
            <a:r>
              <a:rPr lang="en-US" b="true" sz="5200" spc="52">
                <a:solidFill>
                  <a:srgbClr val="FFFFFF"/>
                </a:solidFill>
                <a:latin typeface="Red Hat Display Bold"/>
                <a:ea typeface="Red Hat Display Bold"/>
                <a:cs typeface="Red Hat Display Bold"/>
                <a:sym typeface="Red Hat Display Bold"/>
              </a:rPr>
              <a:t>Manage Computer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51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7" id="7"/>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3">
              <a:alphaModFix amt="36000"/>
            </a:blip>
            <a:stretch>
              <a:fillRect l="0" t="0" r="0" b="0"/>
            </a:stretch>
          </a:blipFill>
        </p:spPr>
      </p:sp>
      <p:grpSp>
        <p:nvGrpSpPr>
          <p:cNvPr name="Group 8" id="8"/>
          <p:cNvGrpSpPr/>
          <p:nvPr/>
        </p:nvGrpSpPr>
        <p:grpSpPr>
          <a:xfrm rot="0">
            <a:off x="0" y="2510"/>
            <a:ext cx="18288000" cy="458226"/>
            <a:chOff x="0" y="0"/>
            <a:chExt cx="18180408" cy="455530"/>
          </a:xfrm>
        </p:grpSpPr>
        <p:sp>
          <p:nvSpPr>
            <p:cNvPr name="Freeform 9" id="9"/>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sp>
        <p:nvSpPr>
          <p:cNvPr name="TextBox 12" id="12"/>
          <p:cNvSpPr txBox="true"/>
          <p:nvPr/>
        </p:nvSpPr>
        <p:spPr>
          <a:xfrm rot="0">
            <a:off x="-1315530" y="5471415"/>
            <a:ext cx="21345337" cy="2195154"/>
          </a:xfrm>
          <a:prstGeom prst="rect">
            <a:avLst/>
          </a:prstGeom>
        </p:spPr>
        <p:txBody>
          <a:bodyPr anchor="t" rtlCol="false" tIns="0" lIns="0" bIns="0" rIns="0">
            <a:spAutoFit/>
          </a:bodyPr>
          <a:lstStyle/>
          <a:p>
            <a:pPr algn="ctr">
              <a:lnSpc>
                <a:spcPts val="17852"/>
              </a:lnSpc>
            </a:pPr>
            <a:r>
              <a:rPr lang="en-US" sz="12843">
                <a:solidFill>
                  <a:srgbClr val="FFFFFF"/>
                </a:solidFill>
                <a:latin typeface="RQND Pro Wide"/>
                <a:ea typeface="RQND Pro Wide"/>
                <a:cs typeface="RQND Pro Wide"/>
                <a:sym typeface="RQND Pro Wide"/>
              </a:rPr>
              <a:t>Result conclusion</a:t>
            </a:r>
          </a:p>
        </p:txBody>
      </p:sp>
      <p:grpSp>
        <p:nvGrpSpPr>
          <p:cNvPr name="Group 13" id="13"/>
          <p:cNvGrpSpPr/>
          <p:nvPr/>
        </p:nvGrpSpPr>
        <p:grpSpPr>
          <a:xfrm rot="0">
            <a:off x="0" y="9464896"/>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9464896"/>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7" id="17"/>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0" y="0"/>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0" id="20"/>
          <p:cNvGrpSpPr/>
          <p:nvPr/>
        </p:nvGrpSpPr>
        <p:grpSpPr>
          <a:xfrm rot="0">
            <a:off x="17335500" y="0"/>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2" id="22"/>
          <p:cNvSpPr txBox="true"/>
          <p:nvPr/>
        </p:nvSpPr>
        <p:spPr>
          <a:xfrm rot="0">
            <a:off x="952500" y="6830608"/>
            <a:ext cx="16809278" cy="1967231"/>
          </a:xfrm>
          <a:prstGeom prst="rect">
            <a:avLst/>
          </a:prstGeom>
        </p:spPr>
        <p:txBody>
          <a:bodyPr anchor="t" rtlCol="false" tIns="0" lIns="0" bIns="0" rIns="0">
            <a:spAutoFit/>
          </a:bodyPr>
          <a:lstStyle/>
          <a:p>
            <a:pPr algn="ctr">
              <a:lnSpc>
                <a:spcPts val="3919"/>
              </a:lnSpc>
            </a:pPr>
          </a:p>
          <a:p>
            <a:pPr algn="ctr">
              <a:lnSpc>
                <a:spcPts val="3919"/>
              </a:lnSpc>
            </a:pP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Video Demo</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QQA</a:t>
            </a:r>
          </a:p>
        </p:txBody>
      </p:sp>
      <p:sp>
        <p:nvSpPr>
          <p:cNvPr name="TextBox 23" id="23"/>
          <p:cNvSpPr txBox="true"/>
          <p:nvPr/>
        </p:nvSpPr>
        <p:spPr>
          <a:xfrm rot="0">
            <a:off x="1028700" y="4560899"/>
            <a:ext cx="16809278" cy="14719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Introduction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Literature Review</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Method,Solution</a:t>
            </a:r>
          </a:p>
        </p:txBody>
      </p:sp>
      <p:sp>
        <p:nvSpPr>
          <p:cNvPr name="TextBox 24" id="24"/>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4896"/>
            <a:ext cx="952500" cy="822104"/>
            <a:chOff x="0" y="0"/>
            <a:chExt cx="6037910" cy="5211327"/>
          </a:xfrm>
        </p:grpSpPr>
        <p:sp>
          <p:nvSpPr>
            <p:cNvPr name="Freeform 4" id="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5" id="5"/>
          <p:cNvGrpSpPr/>
          <p:nvPr/>
        </p:nvGrpSpPr>
        <p:grpSpPr>
          <a:xfrm rot="0">
            <a:off x="1733550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0" y="0"/>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1" id="11"/>
          <p:cNvSpPr/>
          <p:nvPr/>
        </p:nvSpPr>
        <p:spPr>
          <a:xfrm flipH="false" flipV="false" rot="0">
            <a:off x="2096272" y="575460"/>
            <a:ext cx="13334154" cy="8889436"/>
          </a:xfrm>
          <a:custGeom>
            <a:avLst/>
            <a:gdLst/>
            <a:ahLst/>
            <a:cxnLst/>
            <a:rect r="r" b="b" t="t" l="l"/>
            <a:pathLst>
              <a:path h="8889436" w="13334154">
                <a:moveTo>
                  <a:pt x="0" y="0"/>
                </a:moveTo>
                <a:lnTo>
                  <a:pt x="13334155" y="0"/>
                </a:lnTo>
                <a:lnTo>
                  <a:pt x="13334155" y="8889436"/>
                </a:lnTo>
                <a:lnTo>
                  <a:pt x="0" y="8889436"/>
                </a:lnTo>
                <a:lnTo>
                  <a:pt x="0" y="0"/>
                </a:lnTo>
                <a:close/>
              </a:path>
            </a:pathLst>
          </a:custGeom>
          <a:blipFill>
            <a:blip r:embed="rId4"/>
            <a:stretch>
              <a:fillRect l="0" t="0" r="0" b="0"/>
            </a:stretch>
          </a:blipFill>
        </p:spPr>
      </p:sp>
      <p:grpSp>
        <p:nvGrpSpPr>
          <p:cNvPr name="Group 12" id="12"/>
          <p:cNvGrpSpPr/>
          <p:nvPr/>
        </p:nvGrpSpPr>
        <p:grpSpPr>
          <a:xfrm rot="0">
            <a:off x="1205133" y="730234"/>
            <a:ext cx="15877733" cy="8926866"/>
            <a:chOff x="0" y="0"/>
            <a:chExt cx="3404132" cy="1913890"/>
          </a:xfrm>
        </p:grpSpPr>
        <p:sp>
          <p:nvSpPr>
            <p:cNvPr name="Freeform 13" id="1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sp>
        <p:nvSpPr>
          <p:cNvPr name="TextBox 14" id="14"/>
          <p:cNvSpPr txBox="true"/>
          <p:nvPr/>
        </p:nvSpPr>
        <p:spPr>
          <a:xfrm rot="0">
            <a:off x="2966184" y="4865115"/>
            <a:ext cx="14845566" cy="747269"/>
          </a:xfrm>
          <a:prstGeom prst="rect">
            <a:avLst/>
          </a:prstGeom>
        </p:spPr>
        <p:txBody>
          <a:bodyPr anchor="t" rtlCol="false" tIns="0" lIns="0" bIns="0" rIns="0">
            <a:spAutoFit/>
          </a:bodyPr>
          <a:lstStyle/>
          <a:p>
            <a:pPr algn="just">
              <a:lnSpc>
                <a:spcPts val="5456"/>
              </a:lnSpc>
            </a:pPr>
            <a:r>
              <a:rPr lang="en-US" sz="6200" spc="62">
                <a:solidFill>
                  <a:srgbClr val="FFFFFF"/>
                </a:solidFill>
                <a:latin typeface="RQND Pro Wide"/>
                <a:ea typeface="RQND Pro Wide"/>
                <a:cs typeface="RQND Pro Wide"/>
                <a:sym typeface="RQND Pro Wide"/>
              </a:rPr>
              <a:t>functional requirement </a:t>
            </a:r>
          </a:p>
        </p:txBody>
      </p:sp>
      <p:sp>
        <p:nvSpPr>
          <p:cNvPr name="TextBox 15" id="1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573632"/>
          </a:xfrm>
          <a:custGeom>
            <a:avLst/>
            <a:gdLst/>
            <a:ahLst/>
            <a:cxnLst/>
            <a:rect r="r" b="b" t="t" l="l"/>
            <a:pathLst>
              <a:path h="6573632" w="18288000">
                <a:moveTo>
                  <a:pt x="0" y="0"/>
                </a:moveTo>
                <a:lnTo>
                  <a:pt x="18288000" y="0"/>
                </a:lnTo>
                <a:lnTo>
                  <a:pt x="18288000" y="6573632"/>
                </a:lnTo>
                <a:lnTo>
                  <a:pt x="0" y="6573632"/>
                </a:lnTo>
                <a:lnTo>
                  <a:pt x="0" y="0"/>
                </a:lnTo>
                <a:close/>
              </a:path>
            </a:pathLst>
          </a:custGeom>
          <a:blipFill>
            <a:blip r:embed="rId2"/>
            <a:stretch>
              <a:fillRect l="0" t="-7099" r="0" b="-78252"/>
            </a:stretch>
          </a:blipFill>
        </p:spPr>
      </p:sp>
      <p:grpSp>
        <p:nvGrpSpPr>
          <p:cNvPr name="Group 3" id="3"/>
          <p:cNvGrpSpPr/>
          <p:nvPr/>
        </p:nvGrpSpPr>
        <p:grpSpPr>
          <a:xfrm rot="0">
            <a:off x="0" y="0"/>
            <a:ext cx="18288000" cy="6573632"/>
            <a:chOff x="0" y="0"/>
            <a:chExt cx="4605419" cy="1655420"/>
          </a:xfrm>
        </p:grpSpPr>
        <p:sp>
          <p:nvSpPr>
            <p:cNvPr name="Freeform 4" id="4"/>
            <p:cNvSpPr/>
            <p:nvPr/>
          </p:nvSpPr>
          <p:spPr>
            <a:xfrm flipH="false" flipV="false" rot="0">
              <a:off x="0" y="0"/>
              <a:ext cx="4605419" cy="1655420"/>
            </a:xfrm>
            <a:custGeom>
              <a:avLst/>
              <a:gdLst/>
              <a:ahLst/>
              <a:cxnLst/>
              <a:rect r="r" b="b" t="t" l="l"/>
              <a:pathLst>
                <a:path h="1655420" w="4605419">
                  <a:moveTo>
                    <a:pt x="0" y="0"/>
                  </a:moveTo>
                  <a:lnTo>
                    <a:pt x="4605419" y="0"/>
                  </a:lnTo>
                  <a:lnTo>
                    <a:pt x="4605419" y="1655420"/>
                  </a:lnTo>
                  <a:lnTo>
                    <a:pt x="0" y="1655420"/>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952500" y="822104"/>
            <a:ext cx="16688278" cy="8676035"/>
            <a:chOff x="0" y="0"/>
            <a:chExt cx="4000884" cy="2080012"/>
          </a:xfrm>
        </p:grpSpPr>
        <p:sp>
          <p:nvSpPr>
            <p:cNvPr name="Freeform 15" id="15"/>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sp>
        <p:nvSpPr>
          <p:cNvPr name="TextBox 16" id="16"/>
          <p:cNvSpPr txBox="true"/>
          <p:nvPr/>
        </p:nvSpPr>
        <p:spPr>
          <a:xfrm rot="0">
            <a:off x="952500" y="958820"/>
            <a:ext cx="7365056" cy="10477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USER AUTHENTICATION AND ACCESS CONTROL</a:t>
            </a:r>
          </a:p>
        </p:txBody>
      </p:sp>
      <p:sp>
        <p:nvSpPr>
          <p:cNvPr name="TextBox 17" id="17"/>
          <p:cNvSpPr txBox="true"/>
          <p:nvPr/>
        </p:nvSpPr>
        <p:spPr>
          <a:xfrm rot="0">
            <a:off x="9808015" y="97155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 ITEMS MANAGEMENT</a:t>
            </a:r>
          </a:p>
        </p:txBody>
      </p:sp>
      <p:grpSp>
        <p:nvGrpSpPr>
          <p:cNvPr name="Group 18" id="18"/>
          <p:cNvGrpSpPr/>
          <p:nvPr/>
        </p:nvGrpSpPr>
        <p:grpSpPr>
          <a:xfrm rot="0">
            <a:off x="1235841" y="2320894"/>
            <a:ext cx="7451285" cy="6937406"/>
            <a:chOff x="0" y="0"/>
            <a:chExt cx="5857257" cy="5453310"/>
          </a:xfrm>
        </p:grpSpPr>
        <p:sp>
          <p:nvSpPr>
            <p:cNvPr name="Freeform 19" id="19"/>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4902"/>
              </a:srgbClr>
            </a:solidFill>
          </p:spPr>
        </p:sp>
      </p:grpSp>
      <p:grpSp>
        <p:nvGrpSpPr>
          <p:cNvPr name="Group 20" id="20"/>
          <p:cNvGrpSpPr/>
          <p:nvPr/>
        </p:nvGrpSpPr>
        <p:grpSpPr>
          <a:xfrm rot="0">
            <a:off x="9808015" y="2320894"/>
            <a:ext cx="7451285" cy="6937406"/>
            <a:chOff x="0" y="0"/>
            <a:chExt cx="5857257" cy="5453310"/>
          </a:xfrm>
        </p:grpSpPr>
        <p:sp>
          <p:nvSpPr>
            <p:cNvPr name="Freeform 21" id="21"/>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5686"/>
              </a:srgbClr>
            </a:solidFill>
          </p:spPr>
        </p:sp>
      </p:grpSp>
      <p:grpSp>
        <p:nvGrpSpPr>
          <p:cNvPr name="Group 22" id="22"/>
          <p:cNvGrpSpPr/>
          <p:nvPr/>
        </p:nvGrpSpPr>
        <p:grpSpPr>
          <a:xfrm rot="0">
            <a:off x="1434876" y="2769345"/>
            <a:ext cx="1367380" cy="1246109"/>
            <a:chOff x="0" y="0"/>
            <a:chExt cx="5178927" cy="4719614"/>
          </a:xfrm>
        </p:grpSpPr>
        <p:sp>
          <p:nvSpPr>
            <p:cNvPr name="Freeform 23" id="23"/>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4" id="24"/>
          <p:cNvGrpSpPr/>
          <p:nvPr/>
        </p:nvGrpSpPr>
        <p:grpSpPr>
          <a:xfrm rot="0">
            <a:off x="10048521" y="2855126"/>
            <a:ext cx="1367380" cy="1246109"/>
            <a:chOff x="0" y="0"/>
            <a:chExt cx="5178927" cy="4719614"/>
          </a:xfrm>
        </p:grpSpPr>
        <p:sp>
          <p:nvSpPr>
            <p:cNvPr name="Freeform 25" id="25"/>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6" id="26"/>
          <p:cNvGrpSpPr/>
          <p:nvPr/>
        </p:nvGrpSpPr>
        <p:grpSpPr>
          <a:xfrm rot="0">
            <a:off x="1434876" y="6249401"/>
            <a:ext cx="1367380" cy="1246109"/>
            <a:chOff x="0" y="0"/>
            <a:chExt cx="5178927" cy="4719614"/>
          </a:xfrm>
        </p:grpSpPr>
        <p:sp>
          <p:nvSpPr>
            <p:cNvPr name="Freeform 27" id="27"/>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8" id="28"/>
          <p:cNvGrpSpPr/>
          <p:nvPr/>
        </p:nvGrpSpPr>
        <p:grpSpPr>
          <a:xfrm rot="0">
            <a:off x="10048521" y="6249401"/>
            <a:ext cx="1367380" cy="1246109"/>
            <a:chOff x="0" y="0"/>
            <a:chExt cx="5178927" cy="4719614"/>
          </a:xfrm>
        </p:grpSpPr>
        <p:sp>
          <p:nvSpPr>
            <p:cNvPr name="Freeform 29" id="29"/>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sp>
        <p:nvSpPr>
          <p:cNvPr name="Freeform 30" id="30"/>
          <p:cNvSpPr/>
          <p:nvPr/>
        </p:nvSpPr>
        <p:spPr>
          <a:xfrm flipH="false" flipV="false" rot="0">
            <a:off x="1637965" y="2855126"/>
            <a:ext cx="961202" cy="1034941"/>
          </a:xfrm>
          <a:custGeom>
            <a:avLst/>
            <a:gdLst/>
            <a:ahLst/>
            <a:cxnLst/>
            <a:rect r="r" b="b" t="t" l="l"/>
            <a:pathLst>
              <a:path h="1034941" w="961202">
                <a:moveTo>
                  <a:pt x="0" y="0"/>
                </a:moveTo>
                <a:lnTo>
                  <a:pt x="961202" y="0"/>
                </a:lnTo>
                <a:lnTo>
                  <a:pt x="961202" y="1034942"/>
                </a:lnTo>
                <a:lnTo>
                  <a:pt x="0" y="1034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10251610" y="2960710"/>
            <a:ext cx="961202" cy="1034941"/>
          </a:xfrm>
          <a:custGeom>
            <a:avLst/>
            <a:gdLst/>
            <a:ahLst/>
            <a:cxnLst/>
            <a:rect r="r" b="b" t="t" l="l"/>
            <a:pathLst>
              <a:path h="1034941" w="961202">
                <a:moveTo>
                  <a:pt x="0" y="0"/>
                </a:moveTo>
                <a:lnTo>
                  <a:pt x="961202" y="0"/>
                </a:lnTo>
                <a:lnTo>
                  <a:pt x="961202" y="1034941"/>
                </a:lnTo>
                <a:lnTo>
                  <a:pt x="0" y="1034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717960" y="6471850"/>
            <a:ext cx="801211" cy="801211"/>
          </a:xfrm>
          <a:custGeom>
            <a:avLst/>
            <a:gdLst/>
            <a:ahLst/>
            <a:cxnLst/>
            <a:rect r="r" b="b" t="t" l="l"/>
            <a:pathLst>
              <a:path h="801211" w="801211">
                <a:moveTo>
                  <a:pt x="0" y="0"/>
                </a:moveTo>
                <a:lnTo>
                  <a:pt x="801211" y="0"/>
                </a:lnTo>
                <a:lnTo>
                  <a:pt x="801211" y="801211"/>
                </a:lnTo>
                <a:lnTo>
                  <a:pt x="0" y="8012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0251610" y="6471850"/>
            <a:ext cx="801211" cy="801211"/>
          </a:xfrm>
          <a:custGeom>
            <a:avLst/>
            <a:gdLst/>
            <a:ahLst/>
            <a:cxnLst/>
            <a:rect r="r" b="b" t="t" l="l"/>
            <a:pathLst>
              <a:path h="801211" w="801211">
                <a:moveTo>
                  <a:pt x="0" y="0"/>
                </a:moveTo>
                <a:lnTo>
                  <a:pt x="801211" y="0"/>
                </a:lnTo>
                <a:lnTo>
                  <a:pt x="801211" y="801211"/>
                </a:lnTo>
                <a:lnTo>
                  <a:pt x="0" y="8012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4" id="34"/>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29</a:t>
            </a:r>
          </a:p>
        </p:txBody>
      </p:sp>
      <p:sp>
        <p:nvSpPr>
          <p:cNvPr name="TextBox 35" id="35"/>
          <p:cNvSpPr txBox="true"/>
          <p:nvPr/>
        </p:nvSpPr>
        <p:spPr>
          <a:xfrm rot="0">
            <a:off x="3089287" y="3482054"/>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Unlimited privileges to utilize every available system feature.</a:t>
            </a:r>
          </a:p>
        </p:txBody>
      </p:sp>
      <p:sp>
        <p:nvSpPr>
          <p:cNvPr name="TextBox 36" id="36"/>
          <p:cNvSpPr txBox="true"/>
          <p:nvPr/>
        </p:nvSpPr>
        <p:spPr>
          <a:xfrm rot="0">
            <a:off x="11720701" y="3496365"/>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 Can track all the items and easily to add/delete items if needed</a:t>
            </a:r>
          </a:p>
        </p:txBody>
      </p:sp>
      <p:sp>
        <p:nvSpPr>
          <p:cNvPr name="TextBox 37" id="37"/>
          <p:cNvSpPr txBox="true"/>
          <p:nvPr/>
        </p:nvSpPr>
        <p:spPr>
          <a:xfrm rot="0">
            <a:off x="3089287" y="6962109"/>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Access to order management and table-related functionalities.</a:t>
            </a:r>
          </a:p>
        </p:txBody>
      </p:sp>
      <p:sp>
        <p:nvSpPr>
          <p:cNvPr name="TextBox 38" id="38"/>
          <p:cNvSpPr txBox="true"/>
          <p:nvPr/>
        </p:nvSpPr>
        <p:spPr>
          <a:xfrm rot="0">
            <a:off x="11661461" y="7225436"/>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Friendly UI so that users can find any things they want easy and fast</a:t>
            </a:r>
          </a:p>
        </p:txBody>
      </p:sp>
      <p:sp>
        <p:nvSpPr>
          <p:cNvPr name="TextBox 39" id="39"/>
          <p:cNvSpPr txBox="true"/>
          <p:nvPr/>
        </p:nvSpPr>
        <p:spPr>
          <a:xfrm rot="0">
            <a:off x="3110301" y="2693145"/>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Administrator</a:t>
            </a:r>
          </a:p>
        </p:txBody>
      </p:sp>
      <p:sp>
        <p:nvSpPr>
          <p:cNvPr name="TextBox 40" id="40"/>
          <p:cNvSpPr txBox="true"/>
          <p:nvPr/>
        </p:nvSpPr>
        <p:spPr>
          <a:xfrm rot="0">
            <a:off x="11720701" y="2712948"/>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Administrator</a:t>
            </a:r>
          </a:p>
        </p:txBody>
      </p:sp>
      <p:sp>
        <p:nvSpPr>
          <p:cNvPr name="TextBox 41" id="41"/>
          <p:cNvSpPr txBox="true"/>
          <p:nvPr/>
        </p:nvSpPr>
        <p:spPr>
          <a:xfrm rot="0">
            <a:off x="3110301" y="6257719"/>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USER</a:t>
            </a:r>
          </a:p>
        </p:txBody>
      </p:sp>
      <p:sp>
        <p:nvSpPr>
          <p:cNvPr name="TextBox 42" id="42"/>
          <p:cNvSpPr txBox="true"/>
          <p:nvPr/>
        </p:nvSpPr>
        <p:spPr>
          <a:xfrm rot="0">
            <a:off x="11720701" y="6257719"/>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USER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510"/>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sp>
        <p:nvSpPr>
          <p:cNvPr name="Freeform 7" id="7"/>
          <p:cNvSpPr/>
          <p:nvPr/>
        </p:nvSpPr>
        <p:spPr>
          <a:xfrm flipH="false" flipV="false" rot="0">
            <a:off x="-7371073" y="-8083573"/>
            <a:ext cx="15694647" cy="15596555"/>
          </a:xfrm>
          <a:custGeom>
            <a:avLst/>
            <a:gdLst/>
            <a:ahLst/>
            <a:cxnLst/>
            <a:rect r="r" b="b" t="t" l="l"/>
            <a:pathLst>
              <a:path h="15596555" w="15694647">
                <a:moveTo>
                  <a:pt x="0" y="0"/>
                </a:moveTo>
                <a:lnTo>
                  <a:pt x="15694646" y="0"/>
                </a:lnTo>
                <a:lnTo>
                  <a:pt x="15694646" y="15596555"/>
                </a:lnTo>
                <a:lnTo>
                  <a:pt x="0" y="15596555"/>
                </a:lnTo>
                <a:lnTo>
                  <a:pt x="0" y="0"/>
                </a:lnTo>
                <a:close/>
              </a:path>
            </a:pathLst>
          </a:custGeom>
          <a:blipFill>
            <a:blip r:embed="rId3">
              <a:alphaModFix amt="36000"/>
            </a:blip>
            <a:stretch>
              <a:fillRect l="0" t="0" r="0" b="0"/>
            </a:stretch>
          </a:blipFill>
        </p:spPr>
      </p:sp>
      <p:grpSp>
        <p:nvGrpSpPr>
          <p:cNvPr name="Group 8" id="8"/>
          <p:cNvGrpSpPr/>
          <p:nvPr/>
        </p:nvGrpSpPr>
        <p:grpSpPr>
          <a:xfrm rot="0">
            <a:off x="0" y="2510"/>
            <a:ext cx="18288000" cy="458226"/>
            <a:chOff x="0" y="0"/>
            <a:chExt cx="18180408" cy="455530"/>
          </a:xfrm>
        </p:grpSpPr>
        <p:sp>
          <p:nvSpPr>
            <p:cNvPr name="Freeform 9" id="9"/>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grpSp>
        <p:nvGrpSpPr>
          <p:cNvPr name="Group 12" id="12"/>
          <p:cNvGrpSpPr/>
          <p:nvPr/>
        </p:nvGrpSpPr>
        <p:grpSpPr>
          <a:xfrm rot="0">
            <a:off x="0" y="9464896"/>
            <a:ext cx="952500" cy="822104"/>
            <a:chOff x="0" y="0"/>
            <a:chExt cx="6037910" cy="5211327"/>
          </a:xfrm>
        </p:grpSpPr>
        <p:sp>
          <p:nvSpPr>
            <p:cNvPr name="Freeform 13" id="1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4" id="14"/>
          <p:cNvGrpSpPr/>
          <p:nvPr/>
        </p:nvGrpSpPr>
        <p:grpSpPr>
          <a:xfrm rot="0">
            <a:off x="17335500" y="9464896"/>
            <a:ext cx="952500" cy="822104"/>
            <a:chOff x="0" y="0"/>
            <a:chExt cx="6037910" cy="5211327"/>
          </a:xfrm>
        </p:grpSpPr>
        <p:sp>
          <p:nvSpPr>
            <p:cNvPr name="Freeform 15" id="1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6" id="16"/>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0" y="0"/>
            <a:ext cx="952500" cy="822104"/>
            <a:chOff x="0" y="0"/>
            <a:chExt cx="6037910" cy="5211327"/>
          </a:xfrm>
        </p:grpSpPr>
        <p:sp>
          <p:nvSpPr>
            <p:cNvPr name="Freeform 18" id="1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9" id="19"/>
          <p:cNvGrpSpPr/>
          <p:nvPr/>
        </p:nvGrpSpPr>
        <p:grpSpPr>
          <a:xfrm rot="0">
            <a:off x="17335500" y="0"/>
            <a:ext cx="952500" cy="822104"/>
            <a:chOff x="0" y="0"/>
            <a:chExt cx="6037910" cy="5211327"/>
          </a:xfrm>
        </p:grpSpPr>
        <p:sp>
          <p:nvSpPr>
            <p:cNvPr name="Freeform 20" id="2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1" id="21"/>
          <p:cNvSpPr txBox="true"/>
          <p:nvPr/>
        </p:nvSpPr>
        <p:spPr>
          <a:xfrm rot="0">
            <a:off x="1166172" y="4233318"/>
            <a:ext cx="15955657" cy="4763140"/>
          </a:xfrm>
          <a:prstGeom prst="rect">
            <a:avLst/>
          </a:prstGeom>
        </p:spPr>
        <p:txBody>
          <a:bodyPr anchor="t" rtlCol="false" tIns="0" lIns="0" bIns="0" rIns="0">
            <a:spAutoFit/>
          </a:bodyPr>
          <a:lstStyle/>
          <a:p>
            <a:pPr algn="ctr">
              <a:lnSpc>
                <a:spcPts val="19103"/>
              </a:lnSpc>
            </a:pPr>
            <a:r>
              <a:rPr lang="en-US" sz="13743">
                <a:solidFill>
                  <a:srgbClr val="FFFFFF"/>
                </a:solidFill>
                <a:latin typeface="RQND Pro Wide"/>
                <a:ea typeface="RQND Pro Wide"/>
                <a:cs typeface="RQND Pro Wide"/>
                <a:sym typeface="RQND Pro Wide"/>
              </a:rPr>
              <a:t>INTRODUCTIOn</a:t>
            </a:r>
          </a:p>
          <a:p>
            <a:pPr algn="ctr">
              <a:lnSpc>
                <a:spcPts val="19103"/>
              </a:lnSpc>
            </a:pPr>
          </a:p>
        </p:txBody>
      </p:sp>
      <p:sp>
        <p:nvSpPr>
          <p:cNvPr name="TextBox 22" id="22"/>
          <p:cNvSpPr txBox="true"/>
          <p:nvPr/>
        </p:nvSpPr>
        <p:spPr>
          <a:xfrm rot="0">
            <a:off x="952500" y="6501875"/>
            <a:ext cx="16809278" cy="24625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Literature Review</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Method &amp; Solution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Result conclusion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Video Demo</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QQA</a:t>
            </a:r>
          </a:p>
        </p:txBody>
      </p:sp>
      <p:sp>
        <p:nvSpPr>
          <p:cNvPr name="TextBox 23" id="23"/>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573632"/>
          </a:xfrm>
          <a:custGeom>
            <a:avLst/>
            <a:gdLst/>
            <a:ahLst/>
            <a:cxnLst/>
            <a:rect r="r" b="b" t="t" l="l"/>
            <a:pathLst>
              <a:path h="6573632" w="18288000">
                <a:moveTo>
                  <a:pt x="0" y="0"/>
                </a:moveTo>
                <a:lnTo>
                  <a:pt x="18288000" y="0"/>
                </a:lnTo>
                <a:lnTo>
                  <a:pt x="18288000" y="6573632"/>
                </a:lnTo>
                <a:lnTo>
                  <a:pt x="0" y="6573632"/>
                </a:lnTo>
                <a:lnTo>
                  <a:pt x="0" y="0"/>
                </a:lnTo>
                <a:close/>
              </a:path>
            </a:pathLst>
          </a:custGeom>
          <a:blipFill>
            <a:blip r:embed="rId2"/>
            <a:stretch>
              <a:fillRect l="0" t="-7099" r="0" b="-78252"/>
            </a:stretch>
          </a:blipFill>
        </p:spPr>
      </p:sp>
      <p:grpSp>
        <p:nvGrpSpPr>
          <p:cNvPr name="Group 3" id="3"/>
          <p:cNvGrpSpPr/>
          <p:nvPr/>
        </p:nvGrpSpPr>
        <p:grpSpPr>
          <a:xfrm rot="0">
            <a:off x="0" y="0"/>
            <a:ext cx="18288000" cy="6573632"/>
            <a:chOff x="0" y="0"/>
            <a:chExt cx="4605419" cy="1655420"/>
          </a:xfrm>
        </p:grpSpPr>
        <p:sp>
          <p:nvSpPr>
            <p:cNvPr name="Freeform 4" id="4"/>
            <p:cNvSpPr/>
            <p:nvPr/>
          </p:nvSpPr>
          <p:spPr>
            <a:xfrm flipH="false" flipV="false" rot="0">
              <a:off x="0" y="0"/>
              <a:ext cx="4605419" cy="1655420"/>
            </a:xfrm>
            <a:custGeom>
              <a:avLst/>
              <a:gdLst/>
              <a:ahLst/>
              <a:cxnLst/>
              <a:rect r="r" b="b" t="t" l="l"/>
              <a:pathLst>
                <a:path h="1655420" w="4605419">
                  <a:moveTo>
                    <a:pt x="0" y="0"/>
                  </a:moveTo>
                  <a:lnTo>
                    <a:pt x="4605419" y="0"/>
                  </a:lnTo>
                  <a:lnTo>
                    <a:pt x="4605419" y="1655420"/>
                  </a:lnTo>
                  <a:lnTo>
                    <a:pt x="0" y="1655420"/>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952500" y="822104"/>
            <a:ext cx="16688278" cy="8676035"/>
            <a:chOff x="0" y="0"/>
            <a:chExt cx="4000884" cy="2080012"/>
          </a:xfrm>
        </p:grpSpPr>
        <p:sp>
          <p:nvSpPr>
            <p:cNvPr name="Freeform 15" id="15"/>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grpSp>
        <p:nvGrpSpPr>
          <p:cNvPr name="Group 16" id="16"/>
          <p:cNvGrpSpPr/>
          <p:nvPr/>
        </p:nvGrpSpPr>
        <p:grpSpPr>
          <a:xfrm rot="0">
            <a:off x="1235841" y="2320894"/>
            <a:ext cx="7451285" cy="6937406"/>
            <a:chOff x="0" y="0"/>
            <a:chExt cx="5857257" cy="5453310"/>
          </a:xfrm>
        </p:grpSpPr>
        <p:sp>
          <p:nvSpPr>
            <p:cNvPr name="Freeform 17" id="17"/>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3725"/>
              </a:srgbClr>
            </a:solidFill>
          </p:spPr>
        </p:sp>
      </p:grpSp>
      <p:grpSp>
        <p:nvGrpSpPr>
          <p:cNvPr name="Group 18" id="18"/>
          <p:cNvGrpSpPr/>
          <p:nvPr/>
        </p:nvGrpSpPr>
        <p:grpSpPr>
          <a:xfrm rot="0">
            <a:off x="9808015" y="2320894"/>
            <a:ext cx="7451285" cy="6937406"/>
            <a:chOff x="0" y="0"/>
            <a:chExt cx="5857257" cy="5453310"/>
          </a:xfrm>
        </p:grpSpPr>
        <p:sp>
          <p:nvSpPr>
            <p:cNvPr name="Freeform 19" id="19"/>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4902"/>
              </a:srgbClr>
            </a:solidFill>
          </p:spPr>
        </p:sp>
      </p:grpSp>
      <p:grpSp>
        <p:nvGrpSpPr>
          <p:cNvPr name="Group 20" id="20"/>
          <p:cNvGrpSpPr/>
          <p:nvPr/>
        </p:nvGrpSpPr>
        <p:grpSpPr>
          <a:xfrm rot="0">
            <a:off x="1434876" y="2769345"/>
            <a:ext cx="1367380" cy="1246109"/>
            <a:chOff x="0" y="0"/>
            <a:chExt cx="5178927" cy="4719614"/>
          </a:xfrm>
        </p:grpSpPr>
        <p:sp>
          <p:nvSpPr>
            <p:cNvPr name="Freeform 21" id="21"/>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2" id="22"/>
          <p:cNvGrpSpPr/>
          <p:nvPr/>
        </p:nvGrpSpPr>
        <p:grpSpPr>
          <a:xfrm rot="0">
            <a:off x="10048521" y="2855126"/>
            <a:ext cx="1367380" cy="1246109"/>
            <a:chOff x="0" y="0"/>
            <a:chExt cx="5178927" cy="4719614"/>
          </a:xfrm>
        </p:grpSpPr>
        <p:sp>
          <p:nvSpPr>
            <p:cNvPr name="Freeform 23" id="23"/>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4" id="24"/>
          <p:cNvGrpSpPr/>
          <p:nvPr/>
        </p:nvGrpSpPr>
        <p:grpSpPr>
          <a:xfrm rot="0">
            <a:off x="1434876" y="6249401"/>
            <a:ext cx="1367380" cy="1246109"/>
            <a:chOff x="0" y="0"/>
            <a:chExt cx="5178927" cy="4719614"/>
          </a:xfrm>
        </p:grpSpPr>
        <p:sp>
          <p:nvSpPr>
            <p:cNvPr name="Freeform 25" id="25"/>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6" id="26"/>
          <p:cNvGrpSpPr/>
          <p:nvPr/>
        </p:nvGrpSpPr>
        <p:grpSpPr>
          <a:xfrm rot="0">
            <a:off x="10048521" y="6249401"/>
            <a:ext cx="1367380" cy="1246109"/>
            <a:chOff x="0" y="0"/>
            <a:chExt cx="5178927" cy="4719614"/>
          </a:xfrm>
        </p:grpSpPr>
        <p:sp>
          <p:nvSpPr>
            <p:cNvPr name="Freeform 27" id="27"/>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sp>
        <p:nvSpPr>
          <p:cNvPr name="Freeform 28" id="28"/>
          <p:cNvSpPr/>
          <p:nvPr/>
        </p:nvSpPr>
        <p:spPr>
          <a:xfrm flipH="false" flipV="false" rot="0">
            <a:off x="1717960" y="2991794"/>
            <a:ext cx="801211" cy="801211"/>
          </a:xfrm>
          <a:custGeom>
            <a:avLst/>
            <a:gdLst/>
            <a:ahLst/>
            <a:cxnLst/>
            <a:rect r="r" b="b" t="t" l="l"/>
            <a:pathLst>
              <a:path h="801211" w="801211">
                <a:moveTo>
                  <a:pt x="0" y="0"/>
                </a:moveTo>
                <a:lnTo>
                  <a:pt x="801211" y="0"/>
                </a:lnTo>
                <a:lnTo>
                  <a:pt x="801211" y="801211"/>
                </a:lnTo>
                <a:lnTo>
                  <a:pt x="0" y="801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0371624" y="3090774"/>
            <a:ext cx="697842" cy="702231"/>
          </a:xfrm>
          <a:custGeom>
            <a:avLst/>
            <a:gdLst/>
            <a:ahLst/>
            <a:cxnLst/>
            <a:rect r="r" b="b" t="t" l="l"/>
            <a:pathLst>
              <a:path h="702231" w="697842">
                <a:moveTo>
                  <a:pt x="0" y="0"/>
                </a:moveTo>
                <a:lnTo>
                  <a:pt x="697842" y="0"/>
                </a:lnTo>
                <a:lnTo>
                  <a:pt x="697842" y="702231"/>
                </a:lnTo>
                <a:lnTo>
                  <a:pt x="0" y="70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629919" y="6492544"/>
            <a:ext cx="889252" cy="889252"/>
          </a:xfrm>
          <a:custGeom>
            <a:avLst/>
            <a:gdLst/>
            <a:ahLst/>
            <a:cxnLst/>
            <a:rect r="r" b="b" t="t" l="l"/>
            <a:pathLst>
              <a:path h="889252" w="889252">
                <a:moveTo>
                  <a:pt x="0" y="0"/>
                </a:moveTo>
                <a:lnTo>
                  <a:pt x="889252" y="0"/>
                </a:lnTo>
                <a:lnTo>
                  <a:pt x="889252" y="889253"/>
                </a:lnTo>
                <a:lnTo>
                  <a:pt x="0" y="889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306049" y="6573632"/>
            <a:ext cx="852324" cy="692513"/>
          </a:xfrm>
          <a:custGeom>
            <a:avLst/>
            <a:gdLst/>
            <a:ahLst/>
            <a:cxnLst/>
            <a:rect r="r" b="b" t="t" l="l"/>
            <a:pathLst>
              <a:path h="692513" w="852324">
                <a:moveTo>
                  <a:pt x="0" y="0"/>
                </a:moveTo>
                <a:lnTo>
                  <a:pt x="852324" y="0"/>
                </a:lnTo>
                <a:lnTo>
                  <a:pt x="852324" y="692513"/>
                </a:lnTo>
                <a:lnTo>
                  <a:pt x="0" y="6925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952500" y="95882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MENU MANAGEMENT</a:t>
            </a:r>
          </a:p>
        </p:txBody>
      </p:sp>
      <p:sp>
        <p:nvSpPr>
          <p:cNvPr name="TextBox 33" id="33"/>
          <p:cNvSpPr txBox="true"/>
          <p:nvPr/>
        </p:nvSpPr>
        <p:spPr>
          <a:xfrm rot="0">
            <a:off x="9808015" y="97155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 BILLING AND PAYMENT </a:t>
            </a:r>
          </a:p>
        </p:txBody>
      </p:sp>
      <p:sp>
        <p:nvSpPr>
          <p:cNvPr name="TextBox 34" id="34"/>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30</a:t>
            </a:r>
          </a:p>
        </p:txBody>
      </p:sp>
      <p:sp>
        <p:nvSpPr>
          <p:cNvPr name="TextBox 35" id="35"/>
          <p:cNvSpPr txBox="true"/>
          <p:nvPr/>
        </p:nvSpPr>
        <p:spPr>
          <a:xfrm rot="0">
            <a:off x="3089287" y="3482054"/>
            <a:ext cx="5597839" cy="206692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Menu items are grouped logically (e.g., foods, drinks, cart) for easy navigation and ordering.</a:t>
            </a:r>
          </a:p>
        </p:txBody>
      </p:sp>
      <p:sp>
        <p:nvSpPr>
          <p:cNvPr name="TextBox 36" id="36"/>
          <p:cNvSpPr txBox="true"/>
          <p:nvPr/>
        </p:nvSpPr>
        <p:spPr>
          <a:xfrm rot="0">
            <a:off x="11720701" y="3496365"/>
            <a:ext cx="5597839" cy="49530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 Generation of accurate bills.</a:t>
            </a:r>
          </a:p>
        </p:txBody>
      </p:sp>
      <p:sp>
        <p:nvSpPr>
          <p:cNvPr name="TextBox 37" id="37"/>
          <p:cNvSpPr txBox="true"/>
          <p:nvPr/>
        </p:nvSpPr>
        <p:spPr>
          <a:xfrm rot="0">
            <a:off x="3089287" y="6962109"/>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Create New Items, Remove Old Items, Adjust Pricing of Items, Upload Images of Items.</a:t>
            </a:r>
          </a:p>
        </p:txBody>
      </p:sp>
      <p:sp>
        <p:nvSpPr>
          <p:cNvPr name="TextBox 38" id="38"/>
          <p:cNvSpPr txBox="true"/>
          <p:nvPr/>
        </p:nvSpPr>
        <p:spPr>
          <a:xfrm rot="0">
            <a:off x="11661461" y="7225436"/>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Integration with payment processors and receipt printing.</a:t>
            </a:r>
          </a:p>
        </p:txBody>
      </p:sp>
      <p:sp>
        <p:nvSpPr>
          <p:cNvPr name="TextBox 39" id="39"/>
          <p:cNvSpPr txBox="true"/>
          <p:nvPr/>
        </p:nvSpPr>
        <p:spPr>
          <a:xfrm rot="0">
            <a:off x="3110301" y="2693145"/>
            <a:ext cx="6033699"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Menu Categorization</a:t>
            </a:r>
          </a:p>
        </p:txBody>
      </p:sp>
      <p:sp>
        <p:nvSpPr>
          <p:cNvPr name="TextBox 40" id="40"/>
          <p:cNvSpPr txBox="true"/>
          <p:nvPr/>
        </p:nvSpPr>
        <p:spPr>
          <a:xfrm rot="0">
            <a:off x="11720701" y="2712948"/>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ACCURACY</a:t>
            </a:r>
          </a:p>
        </p:txBody>
      </p:sp>
      <p:sp>
        <p:nvSpPr>
          <p:cNvPr name="TextBox 41" id="41"/>
          <p:cNvSpPr txBox="true"/>
          <p:nvPr/>
        </p:nvSpPr>
        <p:spPr>
          <a:xfrm rot="0">
            <a:off x="3110301" y="6257719"/>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OTHER</a:t>
            </a:r>
          </a:p>
        </p:txBody>
      </p:sp>
      <p:sp>
        <p:nvSpPr>
          <p:cNvPr name="TextBox 42" id="42"/>
          <p:cNvSpPr txBox="true"/>
          <p:nvPr/>
        </p:nvSpPr>
        <p:spPr>
          <a:xfrm rot="0">
            <a:off x="11720701" y="6257719"/>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PRINTING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573632"/>
          </a:xfrm>
          <a:custGeom>
            <a:avLst/>
            <a:gdLst/>
            <a:ahLst/>
            <a:cxnLst/>
            <a:rect r="r" b="b" t="t" l="l"/>
            <a:pathLst>
              <a:path h="6573632" w="18288000">
                <a:moveTo>
                  <a:pt x="0" y="0"/>
                </a:moveTo>
                <a:lnTo>
                  <a:pt x="18288000" y="0"/>
                </a:lnTo>
                <a:lnTo>
                  <a:pt x="18288000" y="6573632"/>
                </a:lnTo>
                <a:lnTo>
                  <a:pt x="0" y="6573632"/>
                </a:lnTo>
                <a:lnTo>
                  <a:pt x="0" y="0"/>
                </a:lnTo>
                <a:close/>
              </a:path>
            </a:pathLst>
          </a:custGeom>
          <a:blipFill>
            <a:blip r:embed="rId2"/>
            <a:stretch>
              <a:fillRect l="0" t="-7099" r="0" b="-78252"/>
            </a:stretch>
          </a:blipFill>
        </p:spPr>
      </p:sp>
      <p:grpSp>
        <p:nvGrpSpPr>
          <p:cNvPr name="Group 3" id="3"/>
          <p:cNvGrpSpPr/>
          <p:nvPr/>
        </p:nvGrpSpPr>
        <p:grpSpPr>
          <a:xfrm rot="0">
            <a:off x="0" y="0"/>
            <a:ext cx="18288000" cy="6573632"/>
            <a:chOff x="0" y="0"/>
            <a:chExt cx="4605419" cy="1655420"/>
          </a:xfrm>
        </p:grpSpPr>
        <p:sp>
          <p:nvSpPr>
            <p:cNvPr name="Freeform 4" id="4"/>
            <p:cNvSpPr/>
            <p:nvPr/>
          </p:nvSpPr>
          <p:spPr>
            <a:xfrm flipH="false" flipV="false" rot="0">
              <a:off x="0" y="0"/>
              <a:ext cx="4605419" cy="1655420"/>
            </a:xfrm>
            <a:custGeom>
              <a:avLst/>
              <a:gdLst/>
              <a:ahLst/>
              <a:cxnLst/>
              <a:rect r="r" b="b" t="t" l="l"/>
              <a:pathLst>
                <a:path h="1655420" w="4605419">
                  <a:moveTo>
                    <a:pt x="0" y="0"/>
                  </a:moveTo>
                  <a:lnTo>
                    <a:pt x="4605419" y="0"/>
                  </a:lnTo>
                  <a:lnTo>
                    <a:pt x="4605419" y="1655420"/>
                  </a:lnTo>
                  <a:lnTo>
                    <a:pt x="0" y="1655420"/>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952500" y="822104"/>
            <a:ext cx="16688278" cy="8676035"/>
            <a:chOff x="0" y="0"/>
            <a:chExt cx="4000884" cy="2080012"/>
          </a:xfrm>
        </p:grpSpPr>
        <p:sp>
          <p:nvSpPr>
            <p:cNvPr name="Freeform 15" id="15"/>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grpSp>
        <p:nvGrpSpPr>
          <p:cNvPr name="Group 16" id="16"/>
          <p:cNvGrpSpPr/>
          <p:nvPr/>
        </p:nvGrpSpPr>
        <p:grpSpPr>
          <a:xfrm rot="0">
            <a:off x="1235841" y="2320894"/>
            <a:ext cx="7451285" cy="6937406"/>
            <a:chOff x="0" y="0"/>
            <a:chExt cx="5857257" cy="5453310"/>
          </a:xfrm>
        </p:grpSpPr>
        <p:sp>
          <p:nvSpPr>
            <p:cNvPr name="Freeform 17" id="17"/>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2941"/>
              </a:srgbClr>
            </a:solidFill>
          </p:spPr>
        </p:sp>
      </p:grpSp>
      <p:grpSp>
        <p:nvGrpSpPr>
          <p:cNvPr name="Group 18" id="18"/>
          <p:cNvGrpSpPr/>
          <p:nvPr/>
        </p:nvGrpSpPr>
        <p:grpSpPr>
          <a:xfrm rot="0">
            <a:off x="9808015" y="2320894"/>
            <a:ext cx="7451285" cy="6937406"/>
            <a:chOff x="0" y="0"/>
            <a:chExt cx="5857257" cy="5453310"/>
          </a:xfrm>
        </p:grpSpPr>
        <p:sp>
          <p:nvSpPr>
            <p:cNvPr name="Freeform 19" id="19"/>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3725"/>
              </a:srgbClr>
            </a:solidFill>
          </p:spPr>
        </p:sp>
      </p:grpSp>
      <p:grpSp>
        <p:nvGrpSpPr>
          <p:cNvPr name="Group 20" id="20"/>
          <p:cNvGrpSpPr/>
          <p:nvPr/>
        </p:nvGrpSpPr>
        <p:grpSpPr>
          <a:xfrm rot="0">
            <a:off x="1434876" y="2769345"/>
            <a:ext cx="1367380" cy="1246109"/>
            <a:chOff x="0" y="0"/>
            <a:chExt cx="5178927" cy="4719614"/>
          </a:xfrm>
        </p:grpSpPr>
        <p:sp>
          <p:nvSpPr>
            <p:cNvPr name="Freeform 21" id="21"/>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2" id="22"/>
          <p:cNvGrpSpPr/>
          <p:nvPr/>
        </p:nvGrpSpPr>
        <p:grpSpPr>
          <a:xfrm rot="0">
            <a:off x="10048521" y="2855126"/>
            <a:ext cx="1367380" cy="1246109"/>
            <a:chOff x="0" y="0"/>
            <a:chExt cx="5178927" cy="4719614"/>
          </a:xfrm>
        </p:grpSpPr>
        <p:sp>
          <p:nvSpPr>
            <p:cNvPr name="Freeform 23" id="23"/>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4" id="24"/>
          <p:cNvGrpSpPr/>
          <p:nvPr/>
        </p:nvGrpSpPr>
        <p:grpSpPr>
          <a:xfrm rot="0">
            <a:off x="1434876" y="6249401"/>
            <a:ext cx="1367380" cy="1246109"/>
            <a:chOff x="0" y="0"/>
            <a:chExt cx="5178927" cy="4719614"/>
          </a:xfrm>
        </p:grpSpPr>
        <p:sp>
          <p:nvSpPr>
            <p:cNvPr name="Freeform 25" id="25"/>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6" id="26"/>
          <p:cNvGrpSpPr/>
          <p:nvPr/>
        </p:nvGrpSpPr>
        <p:grpSpPr>
          <a:xfrm rot="0">
            <a:off x="10048521" y="6249401"/>
            <a:ext cx="1367380" cy="1246109"/>
            <a:chOff x="0" y="0"/>
            <a:chExt cx="5178927" cy="4719614"/>
          </a:xfrm>
        </p:grpSpPr>
        <p:sp>
          <p:nvSpPr>
            <p:cNvPr name="Freeform 27" id="27"/>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sp>
        <p:nvSpPr>
          <p:cNvPr name="Freeform 28" id="28"/>
          <p:cNvSpPr/>
          <p:nvPr/>
        </p:nvSpPr>
        <p:spPr>
          <a:xfrm flipH="false" flipV="false" rot="0">
            <a:off x="1529173" y="2895752"/>
            <a:ext cx="1037383" cy="993295"/>
          </a:xfrm>
          <a:custGeom>
            <a:avLst/>
            <a:gdLst/>
            <a:ahLst/>
            <a:cxnLst/>
            <a:rect r="r" b="b" t="t" l="l"/>
            <a:pathLst>
              <a:path h="993295" w="1037383">
                <a:moveTo>
                  <a:pt x="0" y="0"/>
                </a:moveTo>
                <a:lnTo>
                  <a:pt x="1037384" y="0"/>
                </a:lnTo>
                <a:lnTo>
                  <a:pt x="1037384" y="993295"/>
                </a:lnTo>
                <a:lnTo>
                  <a:pt x="0" y="993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629919" y="6492544"/>
            <a:ext cx="889252" cy="889252"/>
          </a:xfrm>
          <a:custGeom>
            <a:avLst/>
            <a:gdLst/>
            <a:ahLst/>
            <a:cxnLst/>
            <a:rect r="r" b="b" t="t" l="l"/>
            <a:pathLst>
              <a:path h="889252" w="889252">
                <a:moveTo>
                  <a:pt x="0" y="0"/>
                </a:moveTo>
                <a:lnTo>
                  <a:pt x="889252" y="0"/>
                </a:lnTo>
                <a:lnTo>
                  <a:pt x="889252" y="889253"/>
                </a:lnTo>
                <a:lnTo>
                  <a:pt x="0" y="8892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0392099" y="2927095"/>
            <a:ext cx="680224" cy="1088359"/>
          </a:xfrm>
          <a:custGeom>
            <a:avLst/>
            <a:gdLst/>
            <a:ahLst/>
            <a:cxnLst/>
            <a:rect r="r" b="b" t="t" l="l"/>
            <a:pathLst>
              <a:path h="1088359" w="680224">
                <a:moveTo>
                  <a:pt x="0" y="0"/>
                </a:moveTo>
                <a:lnTo>
                  <a:pt x="680224" y="0"/>
                </a:lnTo>
                <a:lnTo>
                  <a:pt x="680224" y="1088359"/>
                </a:lnTo>
                <a:lnTo>
                  <a:pt x="0" y="1088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314009" y="6466976"/>
            <a:ext cx="836404" cy="806084"/>
          </a:xfrm>
          <a:custGeom>
            <a:avLst/>
            <a:gdLst/>
            <a:ahLst/>
            <a:cxnLst/>
            <a:rect r="r" b="b" t="t" l="l"/>
            <a:pathLst>
              <a:path h="806084" w="836404">
                <a:moveTo>
                  <a:pt x="0" y="0"/>
                </a:moveTo>
                <a:lnTo>
                  <a:pt x="836404" y="0"/>
                </a:lnTo>
                <a:lnTo>
                  <a:pt x="836404" y="806085"/>
                </a:lnTo>
                <a:lnTo>
                  <a:pt x="0" y="8060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952500" y="95882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ORDER PROCESSING</a:t>
            </a:r>
          </a:p>
        </p:txBody>
      </p:sp>
      <p:sp>
        <p:nvSpPr>
          <p:cNvPr name="TextBox 33" id="33"/>
          <p:cNvSpPr txBox="true"/>
          <p:nvPr/>
        </p:nvSpPr>
        <p:spPr>
          <a:xfrm rot="0">
            <a:off x="9808015" y="97155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FORGOT PASSWORD MECHANISM </a:t>
            </a:r>
          </a:p>
        </p:txBody>
      </p:sp>
      <p:sp>
        <p:nvSpPr>
          <p:cNvPr name="TextBox 34" id="34"/>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31</a:t>
            </a:r>
          </a:p>
        </p:txBody>
      </p:sp>
      <p:sp>
        <p:nvSpPr>
          <p:cNvPr name="TextBox 35" id="35"/>
          <p:cNvSpPr txBox="true"/>
          <p:nvPr/>
        </p:nvSpPr>
        <p:spPr>
          <a:xfrm rot="0">
            <a:off x="3089287" y="3482054"/>
            <a:ext cx="5597839" cy="259080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supports adding multiple items per order, including different quantities and various types (e.g., food, drink, card).</a:t>
            </a:r>
          </a:p>
        </p:txBody>
      </p:sp>
      <p:sp>
        <p:nvSpPr>
          <p:cNvPr name="TextBox 36" id="36"/>
          <p:cNvSpPr txBox="true"/>
          <p:nvPr/>
        </p:nvSpPr>
        <p:spPr>
          <a:xfrm rot="0">
            <a:off x="11737661" y="4095543"/>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Password reset is based on Citizen Identification Card for security.</a:t>
            </a:r>
          </a:p>
        </p:txBody>
      </p:sp>
      <p:sp>
        <p:nvSpPr>
          <p:cNvPr name="TextBox 37" id="37"/>
          <p:cNvSpPr txBox="true"/>
          <p:nvPr/>
        </p:nvSpPr>
        <p:spPr>
          <a:xfrm rot="0">
            <a:off x="3089287" y="6962109"/>
            <a:ext cx="5597839" cy="10191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Synchronize orders and evaluate completed orders.</a:t>
            </a:r>
          </a:p>
        </p:txBody>
      </p:sp>
      <p:sp>
        <p:nvSpPr>
          <p:cNvPr name="TextBox 38" id="38"/>
          <p:cNvSpPr txBox="true"/>
          <p:nvPr/>
        </p:nvSpPr>
        <p:spPr>
          <a:xfrm rot="0">
            <a:off x="11661461" y="7225436"/>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Friendly UI so that users can find any things they want easy and fast</a:t>
            </a:r>
          </a:p>
        </p:txBody>
      </p:sp>
      <p:sp>
        <p:nvSpPr>
          <p:cNvPr name="TextBox 39" id="39"/>
          <p:cNvSpPr txBox="true"/>
          <p:nvPr/>
        </p:nvSpPr>
        <p:spPr>
          <a:xfrm rot="0">
            <a:off x="2871357" y="2693145"/>
            <a:ext cx="6033699"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Multiple Items in Order</a:t>
            </a:r>
          </a:p>
        </p:txBody>
      </p:sp>
      <p:sp>
        <p:nvSpPr>
          <p:cNvPr name="TextBox 40" id="40"/>
          <p:cNvSpPr txBox="true"/>
          <p:nvPr/>
        </p:nvSpPr>
        <p:spPr>
          <a:xfrm rot="0">
            <a:off x="11720701" y="2712948"/>
            <a:ext cx="4992081" cy="138430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Secure Password Reset</a:t>
            </a:r>
          </a:p>
        </p:txBody>
      </p:sp>
      <p:sp>
        <p:nvSpPr>
          <p:cNvPr name="TextBox 41" id="41"/>
          <p:cNvSpPr txBox="true"/>
          <p:nvPr/>
        </p:nvSpPr>
        <p:spPr>
          <a:xfrm rot="0">
            <a:off x="3110301" y="6257719"/>
            <a:ext cx="4229158"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OTHER</a:t>
            </a:r>
          </a:p>
        </p:txBody>
      </p:sp>
      <p:sp>
        <p:nvSpPr>
          <p:cNvPr name="TextBox 42" id="42"/>
          <p:cNvSpPr txBox="true"/>
          <p:nvPr/>
        </p:nvSpPr>
        <p:spPr>
          <a:xfrm rot="0">
            <a:off x="11720701" y="6257719"/>
            <a:ext cx="6534140" cy="67945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Identity Verification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4896"/>
            <a:ext cx="952500" cy="822104"/>
            <a:chOff x="0" y="0"/>
            <a:chExt cx="6037910" cy="5211327"/>
          </a:xfrm>
        </p:grpSpPr>
        <p:sp>
          <p:nvSpPr>
            <p:cNvPr name="Freeform 4" id="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5" id="5"/>
          <p:cNvGrpSpPr/>
          <p:nvPr/>
        </p:nvGrpSpPr>
        <p:grpSpPr>
          <a:xfrm rot="0">
            <a:off x="1733550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0" y="0"/>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1" id="11"/>
          <p:cNvSpPr/>
          <p:nvPr/>
        </p:nvSpPr>
        <p:spPr>
          <a:xfrm flipH="false" flipV="false" rot="0">
            <a:off x="2058546" y="822104"/>
            <a:ext cx="14170908" cy="8889436"/>
          </a:xfrm>
          <a:custGeom>
            <a:avLst/>
            <a:gdLst/>
            <a:ahLst/>
            <a:cxnLst/>
            <a:rect r="r" b="b" t="t" l="l"/>
            <a:pathLst>
              <a:path h="8889436" w="14170908">
                <a:moveTo>
                  <a:pt x="0" y="0"/>
                </a:moveTo>
                <a:lnTo>
                  <a:pt x="14170908" y="0"/>
                </a:lnTo>
                <a:lnTo>
                  <a:pt x="14170908" y="8889436"/>
                </a:lnTo>
                <a:lnTo>
                  <a:pt x="0" y="8889436"/>
                </a:lnTo>
                <a:lnTo>
                  <a:pt x="0" y="0"/>
                </a:lnTo>
                <a:close/>
              </a:path>
            </a:pathLst>
          </a:custGeom>
          <a:blipFill>
            <a:blip r:embed="rId4"/>
            <a:stretch>
              <a:fillRect l="0" t="-3462" r="0" b="-3462"/>
            </a:stretch>
          </a:blipFill>
        </p:spPr>
      </p:sp>
      <p:grpSp>
        <p:nvGrpSpPr>
          <p:cNvPr name="Group 12" id="12"/>
          <p:cNvGrpSpPr/>
          <p:nvPr/>
        </p:nvGrpSpPr>
        <p:grpSpPr>
          <a:xfrm rot="0">
            <a:off x="1205133" y="803389"/>
            <a:ext cx="15877733" cy="8926866"/>
            <a:chOff x="0" y="0"/>
            <a:chExt cx="3404132" cy="1913890"/>
          </a:xfrm>
        </p:grpSpPr>
        <p:sp>
          <p:nvSpPr>
            <p:cNvPr name="Freeform 13" id="1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sp>
        <p:nvSpPr>
          <p:cNvPr name="TextBox 14" id="14"/>
          <p:cNvSpPr txBox="true"/>
          <p:nvPr/>
        </p:nvSpPr>
        <p:spPr>
          <a:xfrm rot="0">
            <a:off x="2489934" y="4865115"/>
            <a:ext cx="14845566" cy="747269"/>
          </a:xfrm>
          <a:prstGeom prst="rect">
            <a:avLst/>
          </a:prstGeom>
        </p:spPr>
        <p:txBody>
          <a:bodyPr anchor="t" rtlCol="false" tIns="0" lIns="0" bIns="0" rIns="0">
            <a:spAutoFit/>
          </a:bodyPr>
          <a:lstStyle/>
          <a:p>
            <a:pPr algn="just">
              <a:lnSpc>
                <a:spcPts val="5456"/>
              </a:lnSpc>
            </a:pPr>
            <a:r>
              <a:rPr lang="en-US" sz="6200" spc="62">
                <a:solidFill>
                  <a:srgbClr val="FFFFFF"/>
                </a:solidFill>
                <a:latin typeface="RQND Pro Wide"/>
                <a:ea typeface="RQND Pro Wide"/>
                <a:cs typeface="RQND Pro Wide"/>
                <a:sym typeface="RQND Pro Wide"/>
              </a:rPr>
              <a:t>non-functional requirement </a:t>
            </a:r>
          </a:p>
        </p:txBody>
      </p:sp>
      <p:sp>
        <p:nvSpPr>
          <p:cNvPr name="TextBox 15" id="1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573632"/>
          </a:xfrm>
          <a:custGeom>
            <a:avLst/>
            <a:gdLst/>
            <a:ahLst/>
            <a:cxnLst/>
            <a:rect r="r" b="b" t="t" l="l"/>
            <a:pathLst>
              <a:path h="6573632" w="18288000">
                <a:moveTo>
                  <a:pt x="0" y="0"/>
                </a:moveTo>
                <a:lnTo>
                  <a:pt x="18288000" y="0"/>
                </a:lnTo>
                <a:lnTo>
                  <a:pt x="18288000" y="6573632"/>
                </a:lnTo>
                <a:lnTo>
                  <a:pt x="0" y="6573632"/>
                </a:lnTo>
                <a:lnTo>
                  <a:pt x="0" y="0"/>
                </a:lnTo>
                <a:close/>
              </a:path>
            </a:pathLst>
          </a:custGeom>
          <a:blipFill>
            <a:blip r:embed="rId2"/>
            <a:stretch>
              <a:fillRect l="0" t="-7099" r="0" b="-78252"/>
            </a:stretch>
          </a:blipFill>
        </p:spPr>
      </p:sp>
      <p:grpSp>
        <p:nvGrpSpPr>
          <p:cNvPr name="Group 3" id="3"/>
          <p:cNvGrpSpPr/>
          <p:nvPr/>
        </p:nvGrpSpPr>
        <p:grpSpPr>
          <a:xfrm rot="0">
            <a:off x="0" y="0"/>
            <a:ext cx="18288000" cy="6573632"/>
            <a:chOff x="0" y="0"/>
            <a:chExt cx="4605419" cy="1655420"/>
          </a:xfrm>
        </p:grpSpPr>
        <p:sp>
          <p:nvSpPr>
            <p:cNvPr name="Freeform 4" id="4"/>
            <p:cNvSpPr/>
            <p:nvPr/>
          </p:nvSpPr>
          <p:spPr>
            <a:xfrm flipH="false" flipV="false" rot="0">
              <a:off x="0" y="0"/>
              <a:ext cx="4605419" cy="1655420"/>
            </a:xfrm>
            <a:custGeom>
              <a:avLst/>
              <a:gdLst/>
              <a:ahLst/>
              <a:cxnLst/>
              <a:rect r="r" b="b" t="t" l="l"/>
              <a:pathLst>
                <a:path h="1655420" w="4605419">
                  <a:moveTo>
                    <a:pt x="0" y="0"/>
                  </a:moveTo>
                  <a:lnTo>
                    <a:pt x="4605419" y="0"/>
                  </a:lnTo>
                  <a:lnTo>
                    <a:pt x="4605419" y="1655420"/>
                  </a:lnTo>
                  <a:lnTo>
                    <a:pt x="0" y="1655420"/>
                  </a:lnTo>
                  <a:close/>
                </a:path>
              </a:pathLst>
            </a:custGeom>
            <a:solidFill>
              <a:srgbClr val="060607">
                <a:alpha val="49804"/>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7335500" y="9464896"/>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0"/>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13" id="13"/>
          <p:cNvSpPr/>
          <p:nvPr/>
        </p:nvSpPr>
        <p:spPr>
          <a:xfrm rot="0">
            <a:off x="2245" y="6573632"/>
            <a:ext cx="18285755" cy="0"/>
          </a:xfrm>
          <a:prstGeom prst="line">
            <a:avLst/>
          </a:prstGeom>
          <a:ln cap="flat" w="123825">
            <a:solidFill>
              <a:srgbClr val="7243F5"/>
            </a:solidFill>
            <a:prstDash val="solid"/>
            <a:headEnd type="none" len="sm" w="sm"/>
            <a:tailEnd type="none" len="sm" w="sm"/>
          </a:ln>
        </p:spPr>
      </p:sp>
      <p:grpSp>
        <p:nvGrpSpPr>
          <p:cNvPr name="Group 14" id="14"/>
          <p:cNvGrpSpPr/>
          <p:nvPr/>
        </p:nvGrpSpPr>
        <p:grpSpPr>
          <a:xfrm rot="0">
            <a:off x="952500" y="822104"/>
            <a:ext cx="16688278" cy="8676035"/>
            <a:chOff x="0" y="0"/>
            <a:chExt cx="4000884" cy="2080012"/>
          </a:xfrm>
        </p:grpSpPr>
        <p:sp>
          <p:nvSpPr>
            <p:cNvPr name="Freeform 15" id="15"/>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grpSp>
        <p:nvGrpSpPr>
          <p:cNvPr name="Group 16" id="16"/>
          <p:cNvGrpSpPr/>
          <p:nvPr/>
        </p:nvGrpSpPr>
        <p:grpSpPr>
          <a:xfrm rot="0">
            <a:off x="1235841" y="2320894"/>
            <a:ext cx="7451285" cy="6937406"/>
            <a:chOff x="0" y="0"/>
            <a:chExt cx="5857257" cy="5453310"/>
          </a:xfrm>
        </p:grpSpPr>
        <p:sp>
          <p:nvSpPr>
            <p:cNvPr name="Freeform 17" id="17"/>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2941"/>
              </a:srgbClr>
            </a:solidFill>
          </p:spPr>
        </p:sp>
      </p:grpSp>
      <p:grpSp>
        <p:nvGrpSpPr>
          <p:cNvPr name="Group 18" id="18"/>
          <p:cNvGrpSpPr/>
          <p:nvPr/>
        </p:nvGrpSpPr>
        <p:grpSpPr>
          <a:xfrm rot="0">
            <a:off x="9808015" y="2320894"/>
            <a:ext cx="7451285" cy="6937406"/>
            <a:chOff x="0" y="0"/>
            <a:chExt cx="5857257" cy="5453310"/>
          </a:xfrm>
        </p:grpSpPr>
        <p:sp>
          <p:nvSpPr>
            <p:cNvPr name="Freeform 19" id="19"/>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3725"/>
              </a:srgbClr>
            </a:solidFill>
          </p:spPr>
        </p:sp>
      </p:grpSp>
      <p:grpSp>
        <p:nvGrpSpPr>
          <p:cNvPr name="Group 20" id="20"/>
          <p:cNvGrpSpPr/>
          <p:nvPr/>
        </p:nvGrpSpPr>
        <p:grpSpPr>
          <a:xfrm rot="0">
            <a:off x="1434876" y="2769345"/>
            <a:ext cx="1367380" cy="1246109"/>
            <a:chOff x="0" y="0"/>
            <a:chExt cx="5178927" cy="4719614"/>
          </a:xfrm>
        </p:grpSpPr>
        <p:sp>
          <p:nvSpPr>
            <p:cNvPr name="Freeform 21" id="21"/>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22" id="22"/>
          <p:cNvGrpSpPr/>
          <p:nvPr/>
        </p:nvGrpSpPr>
        <p:grpSpPr>
          <a:xfrm rot="0">
            <a:off x="10048521" y="2855126"/>
            <a:ext cx="1367380" cy="1246109"/>
            <a:chOff x="0" y="0"/>
            <a:chExt cx="5178927" cy="4719614"/>
          </a:xfrm>
        </p:grpSpPr>
        <p:sp>
          <p:nvSpPr>
            <p:cNvPr name="Freeform 23" id="23"/>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sp>
        <p:nvSpPr>
          <p:cNvPr name="Freeform 24" id="24"/>
          <p:cNvSpPr/>
          <p:nvPr/>
        </p:nvSpPr>
        <p:spPr>
          <a:xfrm flipH="false" flipV="false" rot="0">
            <a:off x="1643274" y="2885422"/>
            <a:ext cx="874484" cy="932783"/>
          </a:xfrm>
          <a:custGeom>
            <a:avLst/>
            <a:gdLst/>
            <a:ahLst/>
            <a:cxnLst/>
            <a:rect r="r" b="b" t="t" l="l"/>
            <a:pathLst>
              <a:path h="932783" w="874484">
                <a:moveTo>
                  <a:pt x="0" y="0"/>
                </a:moveTo>
                <a:lnTo>
                  <a:pt x="874484" y="0"/>
                </a:lnTo>
                <a:lnTo>
                  <a:pt x="874484" y="932783"/>
                </a:lnTo>
                <a:lnTo>
                  <a:pt x="0" y="932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0324808" y="3035796"/>
            <a:ext cx="814806" cy="814806"/>
          </a:xfrm>
          <a:custGeom>
            <a:avLst/>
            <a:gdLst/>
            <a:ahLst/>
            <a:cxnLst/>
            <a:rect r="r" b="b" t="t" l="l"/>
            <a:pathLst>
              <a:path h="814806" w="814806">
                <a:moveTo>
                  <a:pt x="0" y="0"/>
                </a:moveTo>
                <a:lnTo>
                  <a:pt x="814806" y="0"/>
                </a:lnTo>
                <a:lnTo>
                  <a:pt x="814806" y="814806"/>
                </a:lnTo>
                <a:lnTo>
                  <a:pt x="0" y="814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952500" y="95882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USABILITY</a:t>
            </a:r>
          </a:p>
        </p:txBody>
      </p:sp>
      <p:sp>
        <p:nvSpPr>
          <p:cNvPr name="TextBox 27" id="27"/>
          <p:cNvSpPr txBox="true"/>
          <p:nvPr/>
        </p:nvSpPr>
        <p:spPr>
          <a:xfrm rot="0">
            <a:off x="9808015" y="971550"/>
            <a:ext cx="7365056" cy="514349"/>
          </a:xfrm>
          <a:prstGeom prst="rect">
            <a:avLst/>
          </a:prstGeom>
        </p:spPr>
        <p:txBody>
          <a:bodyPr anchor="t" rtlCol="false" tIns="0" lIns="0" bIns="0" rIns="0">
            <a:spAutoFit/>
          </a:bodyPr>
          <a:lstStyle/>
          <a:p>
            <a:pPr algn="ctr">
              <a:lnSpc>
                <a:spcPts val="4200"/>
              </a:lnSpc>
            </a:pPr>
            <a:r>
              <a:rPr lang="en-US" b="true" sz="3000" spc="30">
                <a:solidFill>
                  <a:srgbClr val="FFFFFF"/>
                </a:solidFill>
                <a:latin typeface="Red Hat Display Bold"/>
                <a:ea typeface="Red Hat Display Bold"/>
                <a:cs typeface="Red Hat Display Bold"/>
                <a:sym typeface="Red Hat Display Bold"/>
              </a:rPr>
              <a:t>COMPATIBILITY</a:t>
            </a:r>
          </a:p>
        </p:txBody>
      </p:sp>
      <p:sp>
        <p:nvSpPr>
          <p:cNvPr name="TextBox 28" id="28"/>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33</a:t>
            </a:r>
          </a:p>
        </p:txBody>
      </p:sp>
      <p:sp>
        <p:nvSpPr>
          <p:cNvPr name="TextBox 29" id="29"/>
          <p:cNvSpPr txBox="true"/>
          <p:nvPr/>
        </p:nvSpPr>
        <p:spPr>
          <a:xfrm rot="0">
            <a:off x="3022583" y="4467916"/>
            <a:ext cx="5597839" cy="1543051"/>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Complete the creation of a user-friendly and easy-to-use interface.</a:t>
            </a:r>
          </a:p>
        </p:txBody>
      </p:sp>
      <p:sp>
        <p:nvSpPr>
          <p:cNvPr name="TextBox 30" id="30"/>
          <p:cNvSpPr txBox="true"/>
          <p:nvPr/>
        </p:nvSpPr>
        <p:spPr>
          <a:xfrm rot="0">
            <a:off x="11661461" y="4278166"/>
            <a:ext cx="5597839" cy="206692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Red Hat Display Bold"/>
                <a:ea typeface="Red Hat Display Bold"/>
                <a:cs typeface="Red Hat Display Bold"/>
                <a:sym typeface="Red Hat Display Bold"/>
              </a:rPr>
              <a:t>The system function consistently across all major web browsers : </a:t>
            </a:r>
            <a:r>
              <a:rPr lang="en-US" b="true" sz="2999">
                <a:solidFill>
                  <a:srgbClr val="FFFFFF"/>
                </a:solidFill>
                <a:latin typeface="Red Hat Display Bold"/>
                <a:ea typeface="Red Hat Display Bold"/>
                <a:cs typeface="Red Hat Display Bold"/>
                <a:sym typeface="Red Hat Display Bold"/>
              </a:rPr>
              <a:t>Chrome, Firefox, Safari, and Edge</a:t>
            </a:r>
          </a:p>
        </p:txBody>
      </p:sp>
      <p:sp>
        <p:nvSpPr>
          <p:cNvPr name="TextBox 31" id="31"/>
          <p:cNvSpPr txBox="true"/>
          <p:nvPr/>
        </p:nvSpPr>
        <p:spPr>
          <a:xfrm rot="0">
            <a:off x="3022583" y="2778926"/>
            <a:ext cx="5295387" cy="1348741"/>
          </a:xfrm>
          <a:prstGeom prst="rect">
            <a:avLst/>
          </a:prstGeom>
        </p:spPr>
        <p:txBody>
          <a:bodyPr anchor="t" rtlCol="false" tIns="0" lIns="0" bIns="0" rIns="0">
            <a:spAutoFit/>
          </a:bodyPr>
          <a:lstStyle/>
          <a:p>
            <a:pPr algn="l">
              <a:lnSpc>
                <a:spcPts val="5459"/>
              </a:lnSpc>
            </a:pPr>
            <a:r>
              <a:rPr lang="en-US" sz="3899" spc="38" b="true">
                <a:solidFill>
                  <a:srgbClr val="FFFFFF">
                    <a:alpha val="60000"/>
                  </a:srgbClr>
                </a:solidFill>
                <a:latin typeface="Inter Bold"/>
                <a:ea typeface="Inter Bold"/>
                <a:cs typeface="Inter Bold"/>
                <a:sym typeface="Inter Bold"/>
              </a:rPr>
              <a:t>User-Friendly Interface</a:t>
            </a:r>
          </a:p>
        </p:txBody>
      </p:sp>
      <p:sp>
        <p:nvSpPr>
          <p:cNvPr name="TextBox 32" id="32"/>
          <p:cNvSpPr txBox="true"/>
          <p:nvPr/>
        </p:nvSpPr>
        <p:spPr>
          <a:xfrm rot="0">
            <a:off x="11720701" y="2712948"/>
            <a:ext cx="6781441" cy="1384301"/>
          </a:xfrm>
          <a:prstGeom prst="rect">
            <a:avLst/>
          </a:prstGeom>
        </p:spPr>
        <p:txBody>
          <a:bodyPr anchor="t" rtlCol="false" tIns="0" lIns="0" bIns="0" rIns="0">
            <a:spAutoFit/>
          </a:bodyPr>
          <a:lstStyle/>
          <a:p>
            <a:pPr algn="l">
              <a:lnSpc>
                <a:spcPts val="5599"/>
              </a:lnSpc>
            </a:pPr>
            <a:r>
              <a:rPr lang="en-US" sz="3999" spc="39" b="true">
                <a:solidFill>
                  <a:srgbClr val="FFFFFF">
                    <a:alpha val="60000"/>
                  </a:srgbClr>
                </a:solidFill>
                <a:latin typeface="Inter Bold"/>
                <a:ea typeface="Inter Bold"/>
                <a:cs typeface="Inter Bold"/>
                <a:sym typeface="Inter Bold"/>
              </a:rPr>
              <a:t>Cross-Browser Compatibility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4896"/>
            <a:ext cx="952500" cy="822104"/>
            <a:chOff x="0" y="0"/>
            <a:chExt cx="6037910" cy="5211327"/>
          </a:xfrm>
        </p:grpSpPr>
        <p:sp>
          <p:nvSpPr>
            <p:cNvPr name="Freeform 4" id="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5" id="5"/>
          <p:cNvGrpSpPr/>
          <p:nvPr/>
        </p:nvGrpSpPr>
        <p:grpSpPr>
          <a:xfrm rot="0">
            <a:off x="1733550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0" y="0"/>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1" id="11"/>
          <p:cNvSpPr/>
          <p:nvPr/>
        </p:nvSpPr>
        <p:spPr>
          <a:xfrm flipH="false" flipV="false" rot="0">
            <a:off x="2058546" y="822104"/>
            <a:ext cx="14170908" cy="8889436"/>
          </a:xfrm>
          <a:custGeom>
            <a:avLst/>
            <a:gdLst/>
            <a:ahLst/>
            <a:cxnLst/>
            <a:rect r="r" b="b" t="t" l="l"/>
            <a:pathLst>
              <a:path h="8889436" w="14170908">
                <a:moveTo>
                  <a:pt x="0" y="0"/>
                </a:moveTo>
                <a:lnTo>
                  <a:pt x="14170908" y="0"/>
                </a:lnTo>
                <a:lnTo>
                  <a:pt x="14170908" y="8889436"/>
                </a:lnTo>
                <a:lnTo>
                  <a:pt x="0" y="8889436"/>
                </a:lnTo>
                <a:lnTo>
                  <a:pt x="0" y="0"/>
                </a:lnTo>
                <a:close/>
              </a:path>
            </a:pathLst>
          </a:custGeom>
          <a:blipFill>
            <a:blip r:embed="rId4"/>
            <a:stretch>
              <a:fillRect l="0" t="-3462" r="0" b="-3462"/>
            </a:stretch>
          </a:blipFill>
        </p:spPr>
      </p:sp>
      <p:grpSp>
        <p:nvGrpSpPr>
          <p:cNvPr name="Group 12" id="12"/>
          <p:cNvGrpSpPr/>
          <p:nvPr/>
        </p:nvGrpSpPr>
        <p:grpSpPr>
          <a:xfrm rot="0">
            <a:off x="1205133" y="803389"/>
            <a:ext cx="15877733" cy="8926866"/>
            <a:chOff x="0" y="0"/>
            <a:chExt cx="3404132" cy="1913890"/>
          </a:xfrm>
        </p:grpSpPr>
        <p:sp>
          <p:nvSpPr>
            <p:cNvPr name="Freeform 13" id="1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sp>
        <p:nvSpPr>
          <p:cNvPr name="TextBox 14" id="14"/>
          <p:cNvSpPr txBox="true"/>
          <p:nvPr/>
        </p:nvSpPr>
        <p:spPr>
          <a:xfrm rot="0">
            <a:off x="5664677" y="4865115"/>
            <a:ext cx="14845566" cy="747269"/>
          </a:xfrm>
          <a:prstGeom prst="rect">
            <a:avLst/>
          </a:prstGeom>
        </p:spPr>
        <p:txBody>
          <a:bodyPr anchor="t" rtlCol="false" tIns="0" lIns="0" bIns="0" rIns="0">
            <a:spAutoFit/>
          </a:bodyPr>
          <a:lstStyle/>
          <a:p>
            <a:pPr algn="just">
              <a:lnSpc>
                <a:spcPts val="5456"/>
              </a:lnSpc>
            </a:pPr>
            <a:r>
              <a:rPr lang="en-US" sz="6200" spc="62">
                <a:solidFill>
                  <a:srgbClr val="FFFFFF"/>
                </a:solidFill>
                <a:latin typeface="RQND Pro Wide"/>
                <a:ea typeface="RQND Pro Wide"/>
                <a:cs typeface="RQND Pro Wide"/>
                <a:sym typeface="RQND Pro Wide"/>
              </a:rPr>
              <a:t>Class diagram</a:t>
            </a:r>
          </a:p>
        </p:txBody>
      </p:sp>
      <p:sp>
        <p:nvSpPr>
          <p:cNvPr name="TextBox 15" id="1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543041" y="152448"/>
            <a:ext cx="12955814" cy="9982104"/>
          </a:xfrm>
          <a:custGeom>
            <a:avLst/>
            <a:gdLst/>
            <a:ahLst/>
            <a:cxnLst/>
            <a:rect r="r" b="b" t="t" l="l"/>
            <a:pathLst>
              <a:path h="9982104" w="12955814">
                <a:moveTo>
                  <a:pt x="0" y="0"/>
                </a:moveTo>
                <a:lnTo>
                  <a:pt x="12955814" y="0"/>
                </a:lnTo>
                <a:lnTo>
                  <a:pt x="12955814" y="9982104"/>
                </a:lnTo>
                <a:lnTo>
                  <a:pt x="0" y="9982104"/>
                </a:lnTo>
                <a:lnTo>
                  <a:pt x="0" y="0"/>
                </a:lnTo>
                <a:close/>
              </a:path>
            </a:pathLst>
          </a:custGeom>
          <a:blipFill>
            <a:blip r:embed="rId2"/>
            <a:stretch>
              <a:fillRect l="0" t="-2363" r="0" b="-1635"/>
            </a:stretch>
          </a:blipFill>
        </p:spPr>
      </p:sp>
      <p:sp>
        <p:nvSpPr>
          <p:cNvPr name="TextBox 3" id="3"/>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4896"/>
            <a:ext cx="952500" cy="822104"/>
            <a:chOff x="0" y="0"/>
            <a:chExt cx="6037910" cy="5211327"/>
          </a:xfrm>
        </p:grpSpPr>
        <p:sp>
          <p:nvSpPr>
            <p:cNvPr name="Freeform 4" id="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5" id="5"/>
          <p:cNvGrpSpPr/>
          <p:nvPr/>
        </p:nvGrpSpPr>
        <p:grpSpPr>
          <a:xfrm rot="0">
            <a:off x="1733550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0" y="0"/>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1" id="11"/>
          <p:cNvSpPr/>
          <p:nvPr/>
        </p:nvSpPr>
        <p:spPr>
          <a:xfrm flipH="false" flipV="false" rot="0">
            <a:off x="2058546" y="822104"/>
            <a:ext cx="14170908" cy="8889436"/>
          </a:xfrm>
          <a:custGeom>
            <a:avLst/>
            <a:gdLst/>
            <a:ahLst/>
            <a:cxnLst/>
            <a:rect r="r" b="b" t="t" l="l"/>
            <a:pathLst>
              <a:path h="8889436" w="14170908">
                <a:moveTo>
                  <a:pt x="0" y="0"/>
                </a:moveTo>
                <a:lnTo>
                  <a:pt x="14170908" y="0"/>
                </a:lnTo>
                <a:lnTo>
                  <a:pt x="14170908" y="8889436"/>
                </a:lnTo>
                <a:lnTo>
                  <a:pt x="0" y="8889436"/>
                </a:lnTo>
                <a:lnTo>
                  <a:pt x="0" y="0"/>
                </a:lnTo>
                <a:close/>
              </a:path>
            </a:pathLst>
          </a:custGeom>
          <a:blipFill>
            <a:blip r:embed="rId4"/>
            <a:stretch>
              <a:fillRect l="0" t="-3462" r="0" b="-3462"/>
            </a:stretch>
          </a:blipFill>
        </p:spPr>
      </p:sp>
      <p:grpSp>
        <p:nvGrpSpPr>
          <p:cNvPr name="Group 12" id="12"/>
          <p:cNvGrpSpPr/>
          <p:nvPr/>
        </p:nvGrpSpPr>
        <p:grpSpPr>
          <a:xfrm rot="0">
            <a:off x="1205133" y="803389"/>
            <a:ext cx="15877733" cy="8926866"/>
            <a:chOff x="0" y="0"/>
            <a:chExt cx="3404132" cy="1913890"/>
          </a:xfrm>
        </p:grpSpPr>
        <p:sp>
          <p:nvSpPr>
            <p:cNvPr name="Freeform 13" id="1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sp>
        <p:nvSpPr>
          <p:cNvPr name="TextBox 14" id="14"/>
          <p:cNvSpPr txBox="true"/>
          <p:nvPr/>
        </p:nvSpPr>
        <p:spPr>
          <a:xfrm rot="0">
            <a:off x="1721217" y="4865115"/>
            <a:ext cx="14845566" cy="747269"/>
          </a:xfrm>
          <a:prstGeom prst="rect">
            <a:avLst/>
          </a:prstGeom>
        </p:spPr>
        <p:txBody>
          <a:bodyPr anchor="t" rtlCol="false" tIns="0" lIns="0" bIns="0" rIns="0">
            <a:spAutoFit/>
          </a:bodyPr>
          <a:lstStyle/>
          <a:p>
            <a:pPr algn="just">
              <a:lnSpc>
                <a:spcPts val="5456"/>
              </a:lnSpc>
            </a:pPr>
            <a:r>
              <a:rPr lang="en-US" sz="6200" spc="62">
                <a:solidFill>
                  <a:srgbClr val="FFFFFF"/>
                </a:solidFill>
                <a:latin typeface="RQND Pro Wide"/>
                <a:ea typeface="RQND Pro Wide"/>
                <a:cs typeface="RQND Pro Wide"/>
                <a:sym typeface="RQND Pro Wide"/>
              </a:rPr>
              <a:t>entiry relationship diagram</a:t>
            </a:r>
          </a:p>
        </p:txBody>
      </p:sp>
      <p:sp>
        <p:nvSpPr>
          <p:cNvPr name="TextBox 15" id="1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92208" y="0"/>
            <a:ext cx="16989281" cy="10287000"/>
          </a:xfrm>
          <a:custGeom>
            <a:avLst/>
            <a:gdLst/>
            <a:ahLst/>
            <a:cxnLst/>
            <a:rect r="r" b="b" t="t" l="l"/>
            <a:pathLst>
              <a:path h="10287000" w="16989281">
                <a:moveTo>
                  <a:pt x="0" y="0"/>
                </a:moveTo>
                <a:lnTo>
                  <a:pt x="16989281" y="0"/>
                </a:lnTo>
                <a:lnTo>
                  <a:pt x="16989281" y="10287000"/>
                </a:lnTo>
                <a:lnTo>
                  <a:pt x="0" y="10287000"/>
                </a:lnTo>
                <a:lnTo>
                  <a:pt x="0" y="0"/>
                </a:lnTo>
                <a:close/>
              </a:path>
            </a:pathLst>
          </a:custGeom>
          <a:blipFill>
            <a:blip r:embed="rId2"/>
            <a:stretch>
              <a:fillRect l="0" t="-2510" r="0" b="-2510"/>
            </a:stretch>
          </a:blipFill>
        </p:spPr>
      </p:sp>
      <p:sp>
        <p:nvSpPr>
          <p:cNvPr name="TextBox 3" id="3"/>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4896"/>
            <a:ext cx="952500" cy="822104"/>
            <a:chOff x="0" y="0"/>
            <a:chExt cx="6037910" cy="5211327"/>
          </a:xfrm>
        </p:grpSpPr>
        <p:sp>
          <p:nvSpPr>
            <p:cNvPr name="Freeform 4" id="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5" id="5"/>
          <p:cNvGrpSpPr/>
          <p:nvPr/>
        </p:nvGrpSpPr>
        <p:grpSpPr>
          <a:xfrm rot="0">
            <a:off x="1733550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0" y="0"/>
            <a:ext cx="952500" cy="822104"/>
            <a:chOff x="0" y="0"/>
            <a:chExt cx="6037910" cy="5211327"/>
          </a:xfrm>
        </p:grpSpPr>
        <p:sp>
          <p:nvSpPr>
            <p:cNvPr name="Freeform 8" id="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9" id="9"/>
          <p:cNvGrpSpPr/>
          <p:nvPr/>
        </p:nvGrpSpPr>
        <p:grpSpPr>
          <a:xfrm rot="0">
            <a:off x="17335500" y="0"/>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1" id="11"/>
          <p:cNvSpPr/>
          <p:nvPr/>
        </p:nvSpPr>
        <p:spPr>
          <a:xfrm flipH="false" flipV="false" rot="0">
            <a:off x="2058546" y="822104"/>
            <a:ext cx="14170908" cy="8889436"/>
          </a:xfrm>
          <a:custGeom>
            <a:avLst/>
            <a:gdLst/>
            <a:ahLst/>
            <a:cxnLst/>
            <a:rect r="r" b="b" t="t" l="l"/>
            <a:pathLst>
              <a:path h="8889436" w="14170908">
                <a:moveTo>
                  <a:pt x="0" y="0"/>
                </a:moveTo>
                <a:lnTo>
                  <a:pt x="14170908" y="0"/>
                </a:lnTo>
                <a:lnTo>
                  <a:pt x="14170908" y="8889436"/>
                </a:lnTo>
                <a:lnTo>
                  <a:pt x="0" y="8889436"/>
                </a:lnTo>
                <a:lnTo>
                  <a:pt x="0" y="0"/>
                </a:lnTo>
                <a:close/>
              </a:path>
            </a:pathLst>
          </a:custGeom>
          <a:blipFill>
            <a:blip r:embed="rId4"/>
            <a:stretch>
              <a:fillRect l="0" t="-3462" r="0" b="-3462"/>
            </a:stretch>
          </a:blipFill>
        </p:spPr>
      </p:sp>
      <p:grpSp>
        <p:nvGrpSpPr>
          <p:cNvPr name="Group 12" id="12"/>
          <p:cNvGrpSpPr/>
          <p:nvPr/>
        </p:nvGrpSpPr>
        <p:grpSpPr>
          <a:xfrm rot="0">
            <a:off x="1205133" y="803389"/>
            <a:ext cx="15877733" cy="8926866"/>
            <a:chOff x="0" y="0"/>
            <a:chExt cx="3404132" cy="1913890"/>
          </a:xfrm>
        </p:grpSpPr>
        <p:sp>
          <p:nvSpPr>
            <p:cNvPr name="Freeform 13" id="1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sp>
        <p:nvSpPr>
          <p:cNvPr name="TextBox 14" id="14"/>
          <p:cNvSpPr txBox="true"/>
          <p:nvPr/>
        </p:nvSpPr>
        <p:spPr>
          <a:xfrm rot="0">
            <a:off x="6360280" y="4865115"/>
            <a:ext cx="5567440" cy="747269"/>
          </a:xfrm>
          <a:prstGeom prst="rect">
            <a:avLst/>
          </a:prstGeom>
        </p:spPr>
        <p:txBody>
          <a:bodyPr anchor="t" rtlCol="false" tIns="0" lIns="0" bIns="0" rIns="0">
            <a:spAutoFit/>
          </a:bodyPr>
          <a:lstStyle/>
          <a:p>
            <a:pPr algn="just">
              <a:lnSpc>
                <a:spcPts val="5456"/>
              </a:lnSpc>
            </a:pPr>
            <a:r>
              <a:rPr lang="en-US" sz="6200" spc="62">
                <a:solidFill>
                  <a:srgbClr val="FFFFFF"/>
                </a:solidFill>
                <a:latin typeface="RQND Pro Wide"/>
                <a:ea typeface="RQND Pro Wide"/>
                <a:cs typeface="RQND Pro Wide"/>
                <a:sym typeface="RQND Pro Wide"/>
              </a:rPr>
              <a:t>conclusion</a:t>
            </a:r>
          </a:p>
        </p:txBody>
      </p:sp>
      <p:sp>
        <p:nvSpPr>
          <p:cNvPr name="TextBox 15" id="1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812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700000">
            <a:off x="17258946" y="-207728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0241" y="2819400"/>
            <a:ext cx="7377658" cy="2683565"/>
            <a:chOff x="0" y="0"/>
            <a:chExt cx="1675913" cy="609600"/>
          </a:xfrm>
        </p:grpSpPr>
        <p:sp>
          <p:nvSpPr>
            <p:cNvPr name="Freeform 6" id="6"/>
            <p:cNvSpPr/>
            <p:nvPr/>
          </p:nvSpPr>
          <p:spPr>
            <a:xfrm flipH="false" flipV="false" rot="0">
              <a:off x="0" y="0"/>
              <a:ext cx="1675913" cy="609600"/>
            </a:xfrm>
            <a:custGeom>
              <a:avLst/>
              <a:gdLst/>
              <a:ahLst/>
              <a:cxnLst/>
              <a:rect r="r" b="b" t="t" l="l"/>
              <a:pathLst>
                <a:path h="609600" w="1675913">
                  <a:moveTo>
                    <a:pt x="1472713" y="0"/>
                  </a:moveTo>
                  <a:lnTo>
                    <a:pt x="0" y="0"/>
                  </a:lnTo>
                  <a:lnTo>
                    <a:pt x="203200" y="609600"/>
                  </a:lnTo>
                  <a:lnTo>
                    <a:pt x="1675913" y="609600"/>
                  </a:lnTo>
                  <a:lnTo>
                    <a:pt x="1472713" y="0"/>
                  </a:lnTo>
                  <a:close/>
                </a:path>
              </a:pathLst>
            </a:custGeom>
            <a:blipFill>
              <a:blip r:embed="rId2"/>
              <a:stretch>
                <a:fillRect l="-10682" t="-24133" r="0" b="-78598"/>
              </a:stretch>
            </a:blipFill>
          </p:spPr>
        </p:sp>
      </p:grpSp>
      <p:sp>
        <p:nvSpPr>
          <p:cNvPr name="TextBox 7" id="7"/>
          <p:cNvSpPr txBox="true"/>
          <p:nvPr/>
        </p:nvSpPr>
        <p:spPr>
          <a:xfrm rot="0">
            <a:off x="1096258" y="365274"/>
            <a:ext cx="1604429" cy="250190"/>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Russo One"/>
                <a:ea typeface="Russo One"/>
                <a:cs typeface="Russo One"/>
                <a:sym typeface="Russo One"/>
              </a:rPr>
              <a:t>GAY STATION</a:t>
            </a:r>
          </a:p>
        </p:txBody>
      </p:sp>
      <p:grpSp>
        <p:nvGrpSpPr>
          <p:cNvPr name="Group 8" id="8"/>
          <p:cNvGrpSpPr/>
          <p:nvPr/>
        </p:nvGrpSpPr>
        <p:grpSpPr>
          <a:xfrm rot="0">
            <a:off x="5159846" y="2819400"/>
            <a:ext cx="7377658" cy="2683565"/>
            <a:chOff x="0" y="0"/>
            <a:chExt cx="1675913" cy="609600"/>
          </a:xfrm>
        </p:grpSpPr>
        <p:sp>
          <p:nvSpPr>
            <p:cNvPr name="Freeform 9" id="9"/>
            <p:cNvSpPr/>
            <p:nvPr/>
          </p:nvSpPr>
          <p:spPr>
            <a:xfrm flipH="false" flipV="false" rot="0">
              <a:off x="0" y="0"/>
              <a:ext cx="1675913" cy="609600"/>
            </a:xfrm>
            <a:custGeom>
              <a:avLst/>
              <a:gdLst/>
              <a:ahLst/>
              <a:cxnLst/>
              <a:rect r="r" b="b" t="t" l="l"/>
              <a:pathLst>
                <a:path h="609600" w="1675913">
                  <a:moveTo>
                    <a:pt x="1472713" y="0"/>
                  </a:moveTo>
                  <a:lnTo>
                    <a:pt x="0" y="0"/>
                  </a:lnTo>
                  <a:lnTo>
                    <a:pt x="203200" y="609600"/>
                  </a:lnTo>
                  <a:lnTo>
                    <a:pt x="1675913" y="609600"/>
                  </a:lnTo>
                  <a:lnTo>
                    <a:pt x="1472713" y="0"/>
                  </a:lnTo>
                  <a:close/>
                </a:path>
              </a:pathLst>
            </a:custGeom>
            <a:blipFill>
              <a:blip r:embed="rId3"/>
              <a:stretch>
                <a:fillRect l="-60372" t="-62667" r="0" b="-131079"/>
              </a:stretch>
            </a:blipFill>
          </p:spPr>
        </p:sp>
      </p:grpSp>
      <p:grpSp>
        <p:nvGrpSpPr>
          <p:cNvPr name="Group 10" id="10"/>
          <p:cNvGrpSpPr/>
          <p:nvPr/>
        </p:nvGrpSpPr>
        <p:grpSpPr>
          <a:xfrm rot="0">
            <a:off x="11424337" y="2816281"/>
            <a:ext cx="7377658" cy="2683565"/>
            <a:chOff x="0" y="0"/>
            <a:chExt cx="1675913" cy="609600"/>
          </a:xfrm>
        </p:grpSpPr>
        <p:sp>
          <p:nvSpPr>
            <p:cNvPr name="Freeform 11" id="11"/>
            <p:cNvSpPr/>
            <p:nvPr/>
          </p:nvSpPr>
          <p:spPr>
            <a:xfrm flipH="false" flipV="false" rot="0">
              <a:off x="0" y="0"/>
              <a:ext cx="1675913" cy="609600"/>
            </a:xfrm>
            <a:custGeom>
              <a:avLst/>
              <a:gdLst/>
              <a:ahLst/>
              <a:cxnLst/>
              <a:rect r="r" b="b" t="t" l="l"/>
              <a:pathLst>
                <a:path h="609600" w="1675913">
                  <a:moveTo>
                    <a:pt x="1472713" y="0"/>
                  </a:moveTo>
                  <a:lnTo>
                    <a:pt x="0" y="0"/>
                  </a:lnTo>
                  <a:lnTo>
                    <a:pt x="203200" y="609600"/>
                  </a:lnTo>
                  <a:lnTo>
                    <a:pt x="1675913" y="609600"/>
                  </a:lnTo>
                  <a:lnTo>
                    <a:pt x="1472713" y="0"/>
                  </a:lnTo>
                  <a:close/>
                </a:path>
              </a:pathLst>
            </a:custGeom>
            <a:blipFill>
              <a:blip r:embed="rId3"/>
              <a:stretch>
                <a:fillRect l="0" t="-62667" r="-40844" b="-95310"/>
              </a:stretch>
            </a:blipFill>
          </p:spPr>
        </p:sp>
      </p:grpSp>
      <p:sp>
        <p:nvSpPr>
          <p:cNvPr name="Freeform 12" id="12"/>
          <p:cNvSpPr/>
          <p:nvPr/>
        </p:nvSpPr>
        <p:spPr>
          <a:xfrm flipH="false" flipV="false" rot="0">
            <a:off x="-996355" y="2661339"/>
            <a:ext cx="2280756" cy="2280756"/>
          </a:xfrm>
          <a:custGeom>
            <a:avLst/>
            <a:gdLst/>
            <a:ahLst/>
            <a:cxnLst/>
            <a:rect r="r" b="b" t="t" l="l"/>
            <a:pathLst>
              <a:path h="2280756" w="2280756">
                <a:moveTo>
                  <a:pt x="0" y="0"/>
                </a:moveTo>
                <a:lnTo>
                  <a:pt x="2280756" y="0"/>
                </a:lnTo>
                <a:lnTo>
                  <a:pt x="2280756" y="2280757"/>
                </a:lnTo>
                <a:lnTo>
                  <a:pt x="0" y="2280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119328" y="5344904"/>
            <a:ext cx="2280756" cy="2280756"/>
          </a:xfrm>
          <a:custGeom>
            <a:avLst/>
            <a:gdLst/>
            <a:ahLst/>
            <a:cxnLst/>
            <a:rect r="r" b="b" t="t" l="l"/>
            <a:pathLst>
              <a:path h="2280756" w="2280756">
                <a:moveTo>
                  <a:pt x="0" y="0"/>
                </a:moveTo>
                <a:lnTo>
                  <a:pt x="2280756" y="0"/>
                </a:lnTo>
                <a:lnTo>
                  <a:pt x="2280756" y="2280757"/>
                </a:lnTo>
                <a:lnTo>
                  <a:pt x="0" y="22807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458658" y="1057275"/>
            <a:ext cx="11370685" cy="1762125"/>
          </a:xfrm>
          <a:prstGeom prst="rect">
            <a:avLst/>
          </a:prstGeom>
        </p:spPr>
        <p:txBody>
          <a:bodyPr anchor="t" rtlCol="false" tIns="0" lIns="0" bIns="0" rIns="0">
            <a:spAutoFit/>
          </a:bodyPr>
          <a:lstStyle/>
          <a:p>
            <a:pPr algn="ctr">
              <a:lnSpc>
                <a:spcPts val="6900"/>
              </a:lnSpc>
            </a:pPr>
            <a:r>
              <a:rPr lang="en-US" b="true" sz="6000">
                <a:solidFill>
                  <a:srgbClr val="7243F5"/>
                </a:solidFill>
                <a:latin typeface="Red Hat Display Bold"/>
                <a:ea typeface="Red Hat Display Bold"/>
                <a:cs typeface="Red Hat Display Bold"/>
                <a:sym typeface="Red Hat Display Bold"/>
              </a:rPr>
              <a:t>COMPARED TO THE SET TARGET, WE HAVE.</a:t>
            </a:r>
          </a:p>
        </p:txBody>
      </p:sp>
      <p:sp>
        <p:nvSpPr>
          <p:cNvPr name="TextBox 15" id="15"/>
          <p:cNvSpPr txBox="true"/>
          <p:nvPr/>
        </p:nvSpPr>
        <p:spPr>
          <a:xfrm rot="0">
            <a:off x="552244" y="5722040"/>
            <a:ext cx="17735756" cy="4383404"/>
          </a:xfrm>
          <a:prstGeom prst="rect">
            <a:avLst/>
          </a:prstGeom>
        </p:spPr>
        <p:txBody>
          <a:bodyPr anchor="t" rtlCol="false" tIns="0" lIns="0" bIns="0" rIns="0">
            <a:spAutoFit/>
          </a:bodyPr>
          <a:lstStyle/>
          <a:p>
            <a:pPr algn="l" marL="647702" indent="-323851" lvl="1">
              <a:lnSpc>
                <a:spcPts val="5910"/>
              </a:lnSpc>
              <a:buFont typeface="Arial"/>
              <a:buChar char="•"/>
            </a:pPr>
            <a:r>
              <a:rPr lang="en-US" b="true" sz="3000">
                <a:solidFill>
                  <a:srgbClr val="FFFFFF"/>
                </a:solidFill>
                <a:latin typeface="Open Sans Bold"/>
                <a:ea typeface="Open Sans Bold"/>
                <a:cs typeface="Open Sans Bold"/>
                <a:sym typeface="Open Sans Bold"/>
              </a:rPr>
              <a:t>User-friendly interface for both admin and users.</a:t>
            </a:r>
          </a:p>
          <a:p>
            <a:pPr algn="l" marL="647702" indent="-323851" lvl="1">
              <a:lnSpc>
                <a:spcPts val="5910"/>
              </a:lnSpc>
              <a:buFont typeface="Arial"/>
              <a:buChar char="•"/>
            </a:pPr>
            <a:r>
              <a:rPr lang="en-US" b="true" sz="3000">
                <a:solidFill>
                  <a:srgbClr val="FFFFFF"/>
                </a:solidFill>
                <a:latin typeface="Open Sans Bold"/>
                <a:ea typeface="Open Sans Bold"/>
                <a:cs typeface="Open Sans Bold"/>
                <a:sym typeface="Open Sans Bold"/>
              </a:rPr>
              <a:t>Admin can manage the system easily without technical knowledge.</a:t>
            </a:r>
          </a:p>
          <a:p>
            <a:pPr algn="l" marL="647702" indent="-323851" lvl="1">
              <a:lnSpc>
                <a:spcPts val="5910"/>
              </a:lnSpc>
              <a:buFont typeface="Arial"/>
              <a:buChar char="•"/>
            </a:pPr>
            <a:r>
              <a:rPr lang="en-US" b="true" sz="3000">
                <a:solidFill>
                  <a:srgbClr val="FFFFFF"/>
                </a:solidFill>
                <a:latin typeface="Open Sans Bold"/>
                <a:ea typeface="Open Sans Bold"/>
                <a:cs typeface="Open Sans Bold"/>
                <a:sym typeface="Open Sans Bold"/>
              </a:rPr>
              <a:t>Clear access rights, allowing users to control their accounts without affecting the system.</a:t>
            </a:r>
          </a:p>
          <a:p>
            <a:pPr algn="l" marL="647702" indent="-323851" lvl="1">
              <a:lnSpc>
                <a:spcPts val="5910"/>
              </a:lnSpc>
              <a:buFont typeface="Arial"/>
              <a:buChar char="•"/>
            </a:pPr>
            <a:r>
              <a:rPr lang="en-US" b="true" sz="3000">
                <a:solidFill>
                  <a:srgbClr val="FFFFFF"/>
                </a:solidFill>
                <a:latin typeface="Open Sans Bold"/>
                <a:ea typeface="Open Sans Bold"/>
                <a:cs typeface="Open Sans Bold"/>
                <a:sym typeface="Open Sans Bold"/>
              </a:rPr>
              <a:t>Organized food and beverage storage, easily updated with trendy items.</a:t>
            </a:r>
          </a:p>
          <a:p>
            <a:pPr algn="l" marL="647702" indent="-323851" lvl="1">
              <a:lnSpc>
                <a:spcPts val="5910"/>
              </a:lnSpc>
              <a:buFont typeface="Arial"/>
              <a:buChar char="•"/>
            </a:pPr>
            <a:r>
              <a:rPr lang="en-US" b="true" sz="3000">
                <a:solidFill>
                  <a:srgbClr val="FFFFFF"/>
                </a:solidFill>
                <a:latin typeface="Open Sans Bold"/>
                <a:ea typeface="Open Sans Bold"/>
                <a:cs typeface="Open Sans Bold"/>
                <a:sym typeface="Open Sans Bold"/>
              </a:rPr>
              <a:t>Diverse payment options, with revenue tracking via statistical algorithms, admin-only access.</a:t>
            </a:r>
          </a:p>
        </p:txBody>
      </p:sp>
      <p:sp>
        <p:nvSpPr>
          <p:cNvPr name="TextBox 16" id="16"/>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39</a:t>
            </a:r>
          </a:p>
        </p:txBody>
      </p:sp>
      <p:sp>
        <p:nvSpPr>
          <p:cNvPr name="Freeform 17" id="17"/>
          <p:cNvSpPr/>
          <p:nvPr/>
        </p:nvSpPr>
        <p:spPr>
          <a:xfrm flipH="false" flipV="false" rot="0">
            <a:off x="552244" y="250727"/>
            <a:ext cx="476456" cy="341316"/>
          </a:xfrm>
          <a:custGeom>
            <a:avLst/>
            <a:gdLst/>
            <a:ahLst/>
            <a:cxnLst/>
            <a:rect r="r" b="b" t="t" l="l"/>
            <a:pathLst>
              <a:path h="341316" w="476456">
                <a:moveTo>
                  <a:pt x="0" y="0"/>
                </a:moveTo>
                <a:lnTo>
                  <a:pt x="476456" y="0"/>
                </a:lnTo>
                <a:lnTo>
                  <a:pt x="476456" y="341316"/>
                </a:lnTo>
                <a:lnTo>
                  <a:pt x="0" y="341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335228" y="3281686"/>
            <a:ext cx="6529439" cy="4042930"/>
            <a:chOff x="0" y="0"/>
            <a:chExt cx="8705918" cy="5390574"/>
          </a:xfrm>
        </p:grpSpPr>
        <p:pic>
          <p:nvPicPr>
            <p:cNvPr name="Picture 3" id="3"/>
            <p:cNvPicPr>
              <a:picLocks noChangeAspect="true"/>
            </p:cNvPicPr>
            <p:nvPr/>
          </p:nvPicPr>
          <p:blipFill>
            <a:blip r:embed="rId2"/>
            <a:srcRect l="0" t="3532" r="0" b="3532"/>
            <a:stretch>
              <a:fillRect/>
            </a:stretch>
          </p:blipFill>
          <p:spPr>
            <a:xfrm flipH="false" flipV="false">
              <a:off x="0" y="0"/>
              <a:ext cx="8705918" cy="5390574"/>
            </a:xfrm>
            <a:prstGeom prst="rect">
              <a:avLst/>
            </a:prstGeom>
          </p:spPr>
        </p:pic>
      </p:grpSp>
      <p:sp>
        <p:nvSpPr>
          <p:cNvPr name="TextBox 4" id="4"/>
          <p:cNvSpPr txBox="true"/>
          <p:nvPr/>
        </p:nvSpPr>
        <p:spPr>
          <a:xfrm rot="0">
            <a:off x="1335228" y="1279268"/>
            <a:ext cx="16322872" cy="2397759"/>
          </a:xfrm>
          <a:prstGeom prst="rect">
            <a:avLst/>
          </a:prstGeom>
        </p:spPr>
        <p:txBody>
          <a:bodyPr anchor="t" rtlCol="false" tIns="0" lIns="0" bIns="0" rIns="0">
            <a:spAutoFit/>
          </a:bodyPr>
          <a:lstStyle/>
          <a:p>
            <a:pPr algn="l">
              <a:lnSpc>
                <a:spcPts val="6440"/>
              </a:lnSpc>
            </a:pPr>
            <a:r>
              <a:rPr lang="en-US" sz="4600" spc="46">
                <a:solidFill>
                  <a:srgbClr val="FFFFFF"/>
                </a:solidFill>
                <a:latin typeface="RQND Pro Wide"/>
                <a:ea typeface="RQND Pro Wide"/>
                <a:cs typeface="RQND Pro Wide"/>
                <a:sym typeface="RQND Pro Wide"/>
              </a:rPr>
              <a:t>WHAT IS THE PRODUCT THAT WE ARE DEVELOPING?</a:t>
            </a:r>
          </a:p>
          <a:p>
            <a:pPr algn="l">
              <a:lnSpc>
                <a:spcPts val="6440"/>
              </a:lnSpc>
            </a:pPr>
          </a:p>
        </p:txBody>
      </p:sp>
      <p:grpSp>
        <p:nvGrpSpPr>
          <p:cNvPr name="Group 5" id="5"/>
          <p:cNvGrpSpPr/>
          <p:nvPr/>
        </p:nvGrpSpPr>
        <p:grpSpPr>
          <a:xfrm rot="0">
            <a:off x="14294499" y="1578204"/>
            <a:ext cx="1355505" cy="341926"/>
            <a:chOff x="0" y="0"/>
            <a:chExt cx="604163" cy="152400"/>
          </a:xfrm>
        </p:grpSpPr>
        <p:sp>
          <p:nvSpPr>
            <p:cNvPr name="Freeform 6" id="6"/>
            <p:cNvSpPr/>
            <p:nvPr/>
          </p:nvSpPr>
          <p:spPr>
            <a:xfrm flipH="false" flipV="false" rot="0">
              <a:off x="0" y="0"/>
              <a:ext cx="604163" cy="152400"/>
            </a:xfrm>
            <a:custGeom>
              <a:avLst/>
              <a:gdLst/>
              <a:ahLst/>
              <a:cxnLst/>
              <a:rect r="r" b="b" t="t" l="l"/>
              <a:pathLst>
                <a:path h="152400" w="604163">
                  <a:moveTo>
                    <a:pt x="0" y="0"/>
                  </a:moveTo>
                  <a:lnTo>
                    <a:pt x="604163" y="0"/>
                  </a:lnTo>
                  <a:lnTo>
                    <a:pt x="604163" y="152400"/>
                  </a:lnTo>
                  <a:lnTo>
                    <a:pt x="0" y="152400"/>
                  </a:lnTo>
                  <a:close/>
                </a:path>
              </a:pathLst>
            </a:custGeom>
            <a:solidFill>
              <a:srgbClr val="7243F5"/>
            </a:solidFill>
          </p:spPr>
        </p:sp>
      </p:grpSp>
      <p:sp>
        <p:nvSpPr>
          <p:cNvPr name="TextBox 7" id="7"/>
          <p:cNvSpPr txBox="true"/>
          <p:nvPr/>
        </p:nvSpPr>
        <p:spPr>
          <a:xfrm rot="0">
            <a:off x="14159632" y="1564608"/>
            <a:ext cx="2134319" cy="331018"/>
          </a:xfrm>
          <a:prstGeom prst="rect">
            <a:avLst/>
          </a:prstGeom>
        </p:spPr>
        <p:txBody>
          <a:bodyPr anchor="t" rtlCol="false" tIns="0" lIns="0" bIns="0" rIns="0">
            <a:spAutoFit/>
          </a:bodyPr>
          <a:lstStyle/>
          <a:p>
            <a:pPr algn="r">
              <a:lnSpc>
                <a:spcPts val="2754"/>
              </a:lnSpc>
            </a:pPr>
            <a:r>
              <a:rPr lang="en-US" sz="1967">
                <a:solidFill>
                  <a:srgbClr val="FFFFFF"/>
                </a:solidFill>
                <a:latin typeface="Canva Sans"/>
                <a:ea typeface="Canva Sans"/>
                <a:cs typeface="Canva Sans"/>
                <a:sym typeface="Canva Sans"/>
              </a:rPr>
              <a:t>GAY STATION</a:t>
            </a:r>
          </a:p>
        </p:txBody>
      </p:sp>
      <p:grpSp>
        <p:nvGrpSpPr>
          <p:cNvPr name="Group 8" id="8"/>
          <p:cNvGrpSpPr/>
          <p:nvPr/>
        </p:nvGrpSpPr>
        <p:grpSpPr>
          <a:xfrm rot="0">
            <a:off x="10495874" y="3200604"/>
            <a:ext cx="6204739" cy="3885793"/>
            <a:chOff x="0" y="0"/>
            <a:chExt cx="8272986" cy="5181057"/>
          </a:xfrm>
        </p:grpSpPr>
        <p:pic>
          <p:nvPicPr>
            <p:cNvPr name="Picture 9" id="9"/>
            <p:cNvPicPr>
              <a:picLocks noChangeAspect="true"/>
            </p:cNvPicPr>
            <p:nvPr/>
          </p:nvPicPr>
          <p:blipFill>
            <a:blip r:embed="rId3"/>
            <a:srcRect l="0" t="3000" r="0" b="3000"/>
            <a:stretch>
              <a:fillRect/>
            </a:stretch>
          </p:blipFill>
          <p:spPr>
            <a:xfrm flipH="false" flipV="false">
              <a:off x="0" y="0"/>
              <a:ext cx="8272986" cy="5181057"/>
            </a:xfrm>
            <a:prstGeom prst="rect">
              <a:avLst/>
            </a:prstGeom>
          </p:spPr>
        </p:pic>
      </p:grpSp>
      <p:grpSp>
        <p:nvGrpSpPr>
          <p:cNvPr name="Group 10" id="10"/>
          <p:cNvGrpSpPr/>
          <p:nvPr/>
        </p:nvGrpSpPr>
        <p:grpSpPr>
          <a:xfrm rot="0">
            <a:off x="1335228" y="7472279"/>
            <a:ext cx="7610599" cy="2044308"/>
            <a:chOff x="0" y="0"/>
            <a:chExt cx="2336180" cy="627529"/>
          </a:xfrm>
        </p:grpSpPr>
        <p:sp>
          <p:nvSpPr>
            <p:cNvPr name="Freeform 11" id="11"/>
            <p:cNvSpPr/>
            <p:nvPr/>
          </p:nvSpPr>
          <p:spPr>
            <a:xfrm flipH="false" flipV="false" rot="0">
              <a:off x="0" y="0"/>
              <a:ext cx="2336180" cy="627529"/>
            </a:xfrm>
            <a:custGeom>
              <a:avLst/>
              <a:gdLst/>
              <a:ahLst/>
              <a:cxnLst/>
              <a:rect r="r" b="b" t="t" l="l"/>
              <a:pathLst>
                <a:path h="627529" w="2336180">
                  <a:moveTo>
                    <a:pt x="0" y="0"/>
                  </a:moveTo>
                  <a:lnTo>
                    <a:pt x="2336180" y="0"/>
                  </a:lnTo>
                  <a:lnTo>
                    <a:pt x="2336180" y="627529"/>
                  </a:lnTo>
                  <a:lnTo>
                    <a:pt x="0" y="627529"/>
                  </a:lnTo>
                  <a:close/>
                </a:path>
              </a:pathLst>
            </a:custGeom>
            <a:solidFill>
              <a:srgbClr val="060607">
                <a:alpha val="80000"/>
              </a:srgbClr>
            </a:solidFill>
          </p:spPr>
        </p:sp>
      </p:grpSp>
      <p:grpSp>
        <p:nvGrpSpPr>
          <p:cNvPr name="Group 12" id="12"/>
          <p:cNvGrpSpPr/>
          <p:nvPr/>
        </p:nvGrpSpPr>
        <p:grpSpPr>
          <a:xfrm rot="0">
            <a:off x="9341279" y="7472279"/>
            <a:ext cx="8946721" cy="2044308"/>
            <a:chOff x="0" y="0"/>
            <a:chExt cx="2746321" cy="627529"/>
          </a:xfrm>
        </p:grpSpPr>
        <p:sp>
          <p:nvSpPr>
            <p:cNvPr name="Freeform 13" id="13"/>
            <p:cNvSpPr/>
            <p:nvPr/>
          </p:nvSpPr>
          <p:spPr>
            <a:xfrm flipH="false" flipV="false" rot="0">
              <a:off x="0" y="0"/>
              <a:ext cx="2746322" cy="627529"/>
            </a:xfrm>
            <a:custGeom>
              <a:avLst/>
              <a:gdLst/>
              <a:ahLst/>
              <a:cxnLst/>
              <a:rect r="r" b="b" t="t" l="l"/>
              <a:pathLst>
                <a:path h="627529" w="2746322">
                  <a:moveTo>
                    <a:pt x="0" y="0"/>
                  </a:moveTo>
                  <a:lnTo>
                    <a:pt x="2746322" y="0"/>
                  </a:lnTo>
                  <a:lnTo>
                    <a:pt x="2746322" y="627529"/>
                  </a:lnTo>
                  <a:lnTo>
                    <a:pt x="0" y="627529"/>
                  </a:lnTo>
                  <a:close/>
                </a:path>
              </a:pathLst>
            </a:custGeom>
            <a:solidFill>
              <a:srgbClr val="060607">
                <a:alpha val="80000"/>
              </a:srgbClr>
            </a:solidFill>
          </p:spPr>
        </p:sp>
      </p:grpSp>
      <p:grpSp>
        <p:nvGrpSpPr>
          <p:cNvPr name="Group 14" id="14"/>
          <p:cNvGrpSpPr/>
          <p:nvPr/>
        </p:nvGrpSpPr>
        <p:grpSpPr>
          <a:xfrm rot="0">
            <a:off x="9341279" y="7472279"/>
            <a:ext cx="841471" cy="429349"/>
            <a:chOff x="0" y="0"/>
            <a:chExt cx="526007" cy="268388"/>
          </a:xfrm>
        </p:grpSpPr>
        <p:sp>
          <p:nvSpPr>
            <p:cNvPr name="Freeform 15" id="15"/>
            <p:cNvSpPr/>
            <p:nvPr/>
          </p:nvSpPr>
          <p:spPr>
            <a:xfrm flipH="false" flipV="false" rot="0">
              <a:off x="0" y="0"/>
              <a:ext cx="526007" cy="268388"/>
            </a:xfrm>
            <a:custGeom>
              <a:avLst/>
              <a:gdLst/>
              <a:ahLst/>
              <a:cxnLst/>
              <a:rect r="r" b="b" t="t" l="l"/>
              <a:pathLst>
                <a:path h="268388" w="526007">
                  <a:moveTo>
                    <a:pt x="0" y="0"/>
                  </a:moveTo>
                  <a:lnTo>
                    <a:pt x="526007" y="0"/>
                  </a:lnTo>
                  <a:lnTo>
                    <a:pt x="526007" y="268388"/>
                  </a:lnTo>
                  <a:lnTo>
                    <a:pt x="0" y="268388"/>
                  </a:lnTo>
                  <a:close/>
                </a:path>
              </a:pathLst>
            </a:custGeom>
            <a:solidFill>
              <a:srgbClr val="7243F5"/>
            </a:solidFill>
          </p:spPr>
        </p:sp>
      </p:grpSp>
      <p:sp>
        <p:nvSpPr>
          <p:cNvPr name="TextBox 16" id="16"/>
          <p:cNvSpPr txBox="true"/>
          <p:nvPr/>
        </p:nvSpPr>
        <p:spPr>
          <a:xfrm rot="0">
            <a:off x="9470877" y="7844478"/>
            <a:ext cx="8513930" cy="1335913"/>
          </a:xfrm>
          <a:prstGeom prst="rect">
            <a:avLst/>
          </a:prstGeom>
        </p:spPr>
        <p:txBody>
          <a:bodyPr anchor="t" rtlCol="false" tIns="0" lIns="0" bIns="0" rIns="0">
            <a:spAutoFit/>
          </a:bodyPr>
          <a:lstStyle/>
          <a:p>
            <a:pPr algn="l">
              <a:lnSpc>
                <a:spcPts val="3542"/>
              </a:lnSpc>
            </a:pPr>
            <a:r>
              <a:rPr lang="en-US" sz="2530" spc="25" b="true">
                <a:solidFill>
                  <a:srgbClr val="FFFFFF"/>
                </a:solidFill>
                <a:latin typeface="Red Hat Display Bold"/>
                <a:ea typeface="Red Hat Display Bold"/>
                <a:cs typeface="Red Hat Display Bold"/>
                <a:sym typeface="Red Hat Display Bold"/>
              </a:rPr>
              <a:t>Provides an immersive, high-performance gaming experience, designed to overcome limitations of low-spec computers and enhance operational efficiency.</a:t>
            </a:r>
          </a:p>
        </p:txBody>
      </p:sp>
      <p:grpSp>
        <p:nvGrpSpPr>
          <p:cNvPr name="Group 17" id="17"/>
          <p:cNvGrpSpPr/>
          <p:nvPr/>
        </p:nvGrpSpPr>
        <p:grpSpPr>
          <a:xfrm rot="0">
            <a:off x="1335228" y="7517454"/>
            <a:ext cx="841471" cy="384173"/>
            <a:chOff x="0" y="0"/>
            <a:chExt cx="526007" cy="240149"/>
          </a:xfrm>
        </p:grpSpPr>
        <p:sp>
          <p:nvSpPr>
            <p:cNvPr name="Freeform 18" id="18"/>
            <p:cNvSpPr/>
            <p:nvPr/>
          </p:nvSpPr>
          <p:spPr>
            <a:xfrm flipH="false" flipV="false" rot="0">
              <a:off x="0" y="0"/>
              <a:ext cx="526007" cy="240149"/>
            </a:xfrm>
            <a:custGeom>
              <a:avLst/>
              <a:gdLst/>
              <a:ahLst/>
              <a:cxnLst/>
              <a:rect r="r" b="b" t="t" l="l"/>
              <a:pathLst>
                <a:path h="240149" w="526007">
                  <a:moveTo>
                    <a:pt x="0" y="0"/>
                  </a:moveTo>
                  <a:lnTo>
                    <a:pt x="526007" y="0"/>
                  </a:lnTo>
                  <a:lnTo>
                    <a:pt x="526007" y="240149"/>
                  </a:lnTo>
                  <a:lnTo>
                    <a:pt x="0" y="240149"/>
                  </a:lnTo>
                  <a:close/>
                </a:path>
              </a:pathLst>
            </a:custGeom>
            <a:solidFill>
              <a:srgbClr val="7243F5"/>
            </a:solidFill>
          </p:spPr>
        </p:sp>
      </p:grpSp>
      <p:sp>
        <p:nvSpPr>
          <p:cNvPr name="TextBox 19" id="19"/>
          <p:cNvSpPr txBox="true"/>
          <p:nvPr/>
        </p:nvSpPr>
        <p:spPr>
          <a:xfrm rot="0">
            <a:off x="1335228" y="7460304"/>
            <a:ext cx="7610599" cy="1335913"/>
          </a:xfrm>
          <a:prstGeom prst="rect">
            <a:avLst/>
          </a:prstGeom>
        </p:spPr>
        <p:txBody>
          <a:bodyPr anchor="t" rtlCol="false" tIns="0" lIns="0" bIns="0" rIns="0">
            <a:spAutoFit/>
          </a:bodyPr>
          <a:lstStyle/>
          <a:p>
            <a:pPr algn="l">
              <a:lnSpc>
                <a:spcPts val="3542"/>
              </a:lnSpc>
            </a:pPr>
          </a:p>
          <a:p>
            <a:pPr algn="l">
              <a:lnSpc>
                <a:spcPts val="3542"/>
              </a:lnSpc>
            </a:pPr>
            <a:r>
              <a:rPr lang="en-US" sz="2530" spc="25" b="true">
                <a:solidFill>
                  <a:srgbClr val="FFFFFF"/>
                </a:solidFill>
                <a:latin typeface="Red Hat Display Bold"/>
                <a:ea typeface="Red Hat Display Bold"/>
                <a:cs typeface="Red Hat Display Bold"/>
                <a:sym typeface="Red Hat Display Bold"/>
              </a:rPr>
              <a:t>A</a:t>
            </a:r>
            <a:r>
              <a:rPr lang="en-US" sz="2530" spc="25" b="true">
                <a:solidFill>
                  <a:srgbClr val="FFFFFF"/>
                </a:solidFill>
                <a:latin typeface="Red Hat Display Bold"/>
                <a:ea typeface="Red Hat Display Bold"/>
                <a:cs typeface="Red Hat Display Bold"/>
                <a:sym typeface="Red Hat Display Bold"/>
              </a:rPr>
              <a:t> Cyber Gaming (CG) platform tailored for the growing eSports market in Vietnam. </a:t>
            </a:r>
          </a:p>
        </p:txBody>
      </p:sp>
      <p:sp>
        <p:nvSpPr>
          <p:cNvPr name="TextBox 20" id="20"/>
          <p:cNvSpPr txBox="true"/>
          <p:nvPr/>
        </p:nvSpPr>
        <p:spPr>
          <a:xfrm rot="0">
            <a:off x="1241347" y="990600"/>
            <a:ext cx="2481501" cy="379730"/>
          </a:xfrm>
          <a:prstGeom prst="rect">
            <a:avLst/>
          </a:prstGeom>
        </p:spPr>
        <p:txBody>
          <a:bodyPr anchor="t" rtlCol="false" tIns="0" lIns="0" bIns="0" rIns="0">
            <a:spAutoFit/>
          </a:bodyPr>
          <a:lstStyle/>
          <a:p>
            <a:pPr algn="ctr">
              <a:lnSpc>
                <a:spcPts val="3220"/>
              </a:lnSpc>
            </a:pPr>
            <a:r>
              <a:rPr lang="en-US" b="true" sz="2300" spc="23">
                <a:solidFill>
                  <a:srgbClr val="7243F5"/>
                </a:solidFill>
                <a:latin typeface="Red Hat Display Bold"/>
                <a:ea typeface="Red Hat Display Bold"/>
                <a:cs typeface="Red Hat Display Bold"/>
                <a:sym typeface="Red Hat Display Bold"/>
              </a:rPr>
              <a:t>OUR SPECIALITY</a:t>
            </a:r>
          </a:p>
        </p:txBody>
      </p:sp>
      <p:grpSp>
        <p:nvGrpSpPr>
          <p:cNvPr name="Group 21" id="21"/>
          <p:cNvGrpSpPr/>
          <p:nvPr/>
        </p:nvGrpSpPr>
        <p:grpSpPr>
          <a:xfrm rot="0">
            <a:off x="0" y="9464896"/>
            <a:ext cx="952500" cy="822104"/>
            <a:chOff x="0" y="0"/>
            <a:chExt cx="6037910" cy="5211327"/>
          </a:xfrm>
        </p:grpSpPr>
        <p:sp>
          <p:nvSpPr>
            <p:cNvPr name="Freeform 22" id="2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3" id="23"/>
          <p:cNvGrpSpPr/>
          <p:nvPr/>
        </p:nvGrpSpPr>
        <p:grpSpPr>
          <a:xfrm rot="0">
            <a:off x="17335500" y="9464896"/>
            <a:ext cx="952500" cy="822104"/>
            <a:chOff x="0" y="0"/>
            <a:chExt cx="6037910" cy="5211327"/>
          </a:xfrm>
        </p:grpSpPr>
        <p:sp>
          <p:nvSpPr>
            <p:cNvPr name="Freeform 24" id="2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5" id="25"/>
          <p:cNvGrpSpPr/>
          <p:nvPr/>
        </p:nvGrpSpPr>
        <p:grpSpPr>
          <a:xfrm rot="0">
            <a:off x="0" y="0"/>
            <a:ext cx="952500" cy="822104"/>
            <a:chOff x="0" y="0"/>
            <a:chExt cx="6037910" cy="5211327"/>
          </a:xfrm>
        </p:grpSpPr>
        <p:sp>
          <p:nvSpPr>
            <p:cNvPr name="Freeform 26" id="2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7" id="27"/>
          <p:cNvGrpSpPr/>
          <p:nvPr/>
        </p:nvGrpSpPr>
        <p:grpSpPr>
          <a:xfrm rot="0">
            <a:off x="17335500" y="0"/>
            <a:ext cx="952500" cy="822104"/>
            <a:chOff x="0" y="0"/>
            <a:chExt cx="6037910" cy="5211327"/>
          </a:xfrm>
        </p:grpSpPr>
        <p:sp>
          <p:nvSpPr>
            <p:cNvPr name="Freeform 28" id="2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9" id="29"/>
          <p:cNvSpPr/>
          <p:nvPr/>
        </p:nvSpPr>
        <p:spPr>
          <a:xfrm rot="0">
            <a:off x="1335228" y="9341071"/>
            <a:ext cx="7610599" cy="0"/>
          </a:xfrm>
          <a:prstGeom prst="line">
            <a:avLst/>
          </a:prstGeom>
          <a:ln cap="flat" w="123825">
            <a:solidFill>
              <a:srgbClr val="7243F5"/>
            </a:solidFill>
            <a:prstDash val="solid"/>
            <a:headEnd type="none" len="sm" w="sm"/>
            <a:tailEnd type="none" len="sm" w="sm"/>
          </a:ln>
        </p:spPr>
      </p:sp>
      <p:sp>
        <p:nvSpPr>
          <p:cNvPr name="AutoShape 30" id="30"/>
          <p:cNvSpPr/>
          <p:nvPr/>
        </p:nvSpPr>
        <p:spPr>
          <a:xfrm rot="0">
            <a:off x="9341279" y="9341071"/>
            <a:ext cx="7610599" cy="0"/>
          </a:xfrm>
          <a:prstGeom prst="line">
            <a:avLst/>
          </a:prstGeom>
          <a:ln cap="flat" w="123825">
            <a:solidFill>
              <a:srgbClr val="7243F5"/>
            </a:solidFill>
            <a:prstDash val="solid"/>
            <a:headEnd type="none" len="sm" w="sm"/>
            <a:tailEnd type="none" len="sm" w="sm"/>
          </a:ln>
        </p:spPr>
      </p:sp>
      <p:sp>
        <p:nvSpPr>
          <p:cNvPr name="TextBox 31" id="31"/>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812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700000">
            <a:off x="17258946" y="-207728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11428" y="1028700"/>
            <a:ext cx="8541508" cy="9131364"/>
            <a:chOff x="0" y="0"/>
            <a:chExt cx="570222" cy="609600"/>
          </a:xfrm>
        </p:grpSpPr>
        <p:sp>
          <p:nvSpPr>
            <p:cNvPr name="Freeform 6" id="6"/>
            <p:cNvSpPr/>
            <p:nvPr/>
          </p:nvSpPr>
          <p:spPr>
            <a:xfrm flipH="false" flipV="false" rot="0">
              <a:off x="0" y="0"/>
              <a:ext cx="570222" cy="609600"/>
            </a:xfrm>
            <a:custGeom>
              <a:avLst/>
              <a:gdLst/>
              <a:ahLst/>
              <a:cxnLst/>
              <a:rect r="r" b="b" t="t" l="l"/>
              <a:pathLst>
                <a:path h="609600" w="570222">
                  <a:moveTo>
                    <a:pt x="203200" y="0"/>
                  </a:moveTo>
                  <a:lnTo>
                    <a:pt x="570222" y="0"/>
                  </a:lnTo>
                  <a:lnTo>
                    <a:pt x="367022" y="609600"/>
                  </a:lnTo>
                  <a:lnTo>
                    <a:pt x="0" y="609600"/>
                  </a:lnTo>
                  <a:lnTo>
                    <a:pt x="203200" y="0"/>
                  </a:lnTo>
                  <a:close/>
                </a:path>
              </a:pathLst>
            </a:custGeom>
            <a:blipFill>
              <a:blip r:embed="rId2"/>
              <a:stretch>
                <a:fillRect l="0" t="-4425" r="0" b="-35972"/>
              </a:stretch>
            </a:blipFill>
          </p:spPr>
        </p:sp>
      </p:grpSp>
      <p:sp>
        <p:nvSpPr>
          <p:cNvPr name="Freeform 7" id="7"/>
          <p:cNvSpPr/>
          <p:nvPr/>
        </p:nvSpPr>
        <p:spPr>
          <a:xfrm flipH="false" flipV="false" rot="0">
            <a:off x="9817799" y="2082300"/>
            <a:ext cx="2280756" cy="2280756"/>
          </a:xfrm>
          <a:custGeom>
            <a:avLst/>
            <a:gdLst/>
            <a:ahLst/>
            <a:cxnLst/>
            <a:rect r="r" b="b" t="t" l="l"/>
            <a:pathLst>
              <a:path h="2280756" w="2280756">
                <a:moveTo>
                  <a:pt x="0" y="0"/>
                </a:moveTo>
                <a:lnTo>
                  <a:pt x="2280756" y="0"/>
                </a:lnTo>
                <a:lnTo>
                  <a:pt x="2280756" y="2280756"/>
                </a:lnTo>
                <a:lnTo>
                  <a:pt x="0" y="2280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503435" y="8448986"/>
            <a:ext cx="3422156" cy="3422156"/>
          </a:xfrm>
          <a:custGeom>
            <a:avLst/>
            <a:gdLst/>
            <a:ahLst/>
            <a:cxnLst/>
            <a:rect r="r" b="b" t="t" l="l"/>
            <a:pathLst>
              <a:path h="3422156" w="3422156">
                <a:moveTo>
                  <a:pt x="0" y="0"/>
                </a:moveTo>
                <a:lnTo>
                  <a:pt x="3422156" y="0"/>
                </a:lnTo>
                <a:lnTo>
                  <a:pt x="3422156" y="3422155"/>
                </a:lnTo>
                <a:lnTo>
                  <a:pt x="0" y="3422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188886" y="2253325"/>
            <a:ext cx="6955114" cy="895350"/>
          </a:xfrm>
          <a:prstGeom prst="rect">
            <a:avLst/>
          </a:prstGeom>
        </p:spPr>
        <p:txBody>
          <a:bodyPr anchor="t" rtlCol="false" tIns="0" lIns="0" bIns="0" rIns="0">
            <a:spAutoFit/>
          </a:bodyPr>
          <a:lstStyle/>
          <a:p>
            <a:pPr algn="l">
              <a:lnSpc>
                <a:spcPts val="6900"/>
              </a:lnSpc>
            </a:pPr>
            <a:r>
              <a:rPr lang="en-US" sz="6000">
                <a:solidFill>
                  <a:srgbClr val="7849FE"/>
                </a:solidFill>
                <a:latin typeface="Russo One"/>
                <a:ea typeface="Russo One"/>
                <a:cs typeface="Russo One"/>
                <a:sym typeface="Russo One"/>
              </a:rPr>
              <a:t>DISADVANTAGE</a:t>
            </a:r>
          </a:p>
        </p:txBody>
      </p:sp>
      <p:grpSp>
        <p:nvGrpSpPr>
          <p:cNvPr name="Group 10" id="10"/>
          <p:cNvGrpSpPr/>
          <p:nvPr/>
        </p:nvGrpSpPr>
        <p:grpSpPr>
          <a:xfrm rot="0">
            <a:off x="2188886" y="3993373"/>
            <a:ext cx="807124" cy="8071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316383" y="4192117"/>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020400"/>
                </a:solidFill>
                <a:latin typeface="Open Sans Bold"/>
                <a:ea typeface="Open Sans Bold"/>
                <a:cs typeface="Open Sans Bold"/>
                <a:sym typeface="Open Sans Bold"/>
              </a:rPr>
              <a:t>01</a:t>
            </a:r>
          </a:p>
        </p:txBody>
      </p:sp>
      <p:sp>
        <p:nvSpPr>
          <p:cNvPr name="TextBox 14" id="14"/>
          <p:cNvSpPr txBox="true"/>
          <p:nvPr/>
        </p:nvSpPr>
        <p:spPr>
          <a:xfrm rot="0">
            <a:off x="3399734" y="3936223"/>
            <a:ext cx="7040826" cy="976630"/>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Red Hat Display Bold"/>
                <a:ea typeface="Red Hat Display Bold"/>
                <a:cs typeface="Red Hat Display Bold"/>
                <a:sym typeface="Red Hat Display Bold"/>
              </a:rPr>
              <a:t>Some basic features are missing, which may affect the overall user experience.</a:t>
            </a:r>
          </a:p>
        </p:txBody>
      </p:sp>
      <p:grpSp>
        <p:nvGrpSpPr>
          <p:cNvPr name="Group 15" id="15"/>
          <p:cNvGrpSpPr/>
          <p:nvPr/>
        </p:nvGrpSpPr>
        <p:grpSpPr>
          <a:xfrm rot="0">
            <a:off x="2188886" y="5619326"/>
            <a:ext cx="807124" cy="80712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16383" y="5818070"/>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020400"/>
                </a:solidFill>
                <a:latin typeface="Open Sans Bold"/>
                <a:ea typeface="Open Sans Bold"/>
                <a:cs typeface="Open Sans Bold"/>
                <a:sym typeface="Open Sans Bold"/>
              </a:rPr>
              <a:t>02</a:t>
            </a:r>
          </a:p>
        </p:txBody>
      </p:sp>
      <p:sp>
        <p:nvSpPr>
          <p:cNvPr name="TextBox 19" id="19"/>
          <p:cNvSpPr txBox="true"/>
          <p:nvPr/>
        </p:nvSpPr>
        <p:spPr>
          <a:xfrm rot="0">
            <a:off x="3399734" y="5562176"/>
            <a:ext cx="7803749" cy="976630"/>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Open Sans Bold"/>
                <a:ea typeface="Open Sans Bold"/>
                <a:cs typeface="Open Sans Bold"/>
                <a:sym typeface="Open Sans Bold"/>
              </a:rPr>
              <a:t>User information lacks sufficient security, making it vulnerable to breaches.</a:t>
            </a:r>
          </a:p>
        </p:txBody>
      </p:sp>
      <p:grpSp>
        <p:nvGrpSpPr>
          <p:cNvPr name="Group 20" id="20"/>
          <p:cNvGrpSpPr/>
          <p:nvPr/>
        </p:nvGrpSpPr>
        <p:grpSpPr>
          <a:xfrm rot="0">
            <a:off x="2188886" y="7245600"/>
            <a:ext cx="807124" cy="8071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849FE"/>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316383" y="7444344"/>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020400"/>
                </a:solidFill>
                <a:latin typeface="Open Sans Bold"/>
                <a:ea typeface="Open Sans Bold"/>
                <a:cs typeface="Open Sans Bold"/>
                <a:sym typeface="Open Sans Bold"/>
              </a:rPr>
              <a:t>03</a:t>
            </a:r>
          </a:p>
        </p:txBody>
      </p:sp>
      <p:sp>
        <p:nvSpPr>
          <p:cNvPr name="TextBox 24" id="24"/>
          <p:cNvSpPr txBox="true"/>
          <p:nvPr/>
        </p:nvSpPr>
        <p:spPr>
          <a:xfrm rot="0">
            <a:off x="3399734" y="7188450"/>
            <a:ext cx="6794722" cy="1471930"/>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Open Sans Bold"/>
                <a:ea typeface="Open Sans Bold"/>
                <a:cs typeface="Open Sans Bold"/>
                <a:sym typeface="Open Sans Bold"/>
              </a:rPr>
              <a:t>Some functions are manual, and due to fast-changing trends, updates may become complex and challenging.</a:t>
            </a:r>
          </a:p>
        </p:txBody>
      </p:sp>
      <p:sp>
        <p:nvSpPr>
          <p:cNvPr name="TextBox 25" id="25"/>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40</a:t>
            </a:r>
          </a:p>
        </p:txBody>
      </p:sp>
      <p:sp>
        <p:nvSpPr>
          <p:cNvPr name="Freeform 26" id="26"/>
          <p:cNvSpPr/>
          <p:nvPr/>
        </p:nvSpPr>
        <p:spPr>
          <a:xfrm flipH="false" flipV="false" rot="0">
            <a:off x="552244" y="250727"/>
            <a:ext cx="476456" cy="341316"/>
          </a:xfrm>
          <a:custGeom>
            <a:avLst/>
            <a:gdLst/>
            <a:ahLst/>
            <a:cxnLst/>
            <a:rect r="r" b="b" t="t" l="l"/>
            <a:pathLst>
              <a:path h="341316" w="476456">
                <a:moveTo>
                  <a:pt x="0" y="0"/>
                </a:moveTo>
                <a:lnTo>
                  <a:pt x="476456" y="0"/>
                </a:lnTo>
                <a:lnTo>
                  <a:pt x="476456" y="341316"/>
                </a:lnTo>
                <a:lnTo>
                  <a:pt x="0" y="3413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096258" y="365274"/>
            <a:ext cx="1604429" cy="250190"/>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Russo One"/>
                <a:ea typeface="Russo One"/>
                <a:cs typeface="Russo One"/>
                <a:sym typeface="Russo One"/>
              </a:rPr>
              <a:t>GAY STATION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47662" y="9642137"/>
            <a:ext cx="18288000" cy="10281980"/>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060607">
                <a:alpha val="80000"/>
              </a:srgbClr>
            </a:solidFill>
          </p:spPr>
        </p:sp>
      </p:grpSp>
      <p:grpSp>
        <p:nvGrpSpPr>
          <p:cNvPr name="Group 5" id="5"/>
          <p:cNvGrpSpPr/>
          <p:nvPr/>
        </p:nvGrpSpPr>
        <p:grpSpPr>
          <a:xfrm rot="0">
            <a:off x="0" y="9828774"/>
            <a:ext cx="18288000" cy="458226"/>
            <a:chOff x="0" y="0"/>
            <a:chExt cx="18180408" cy="455530"/>
          </a:xfrm>
        </p:grpSpPr>
        <p:sp>
          <p:nvSpPr>
            <p:cNvPr name="Freeform 6" id="6"/>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grpSp>
        <p:nvGrpSpPr>
          <p:cNvPr name="Group 7" id="7"/>
          <p:cNvGrpSpPr/>
          <p:nvPr/>
        </p:nvGrpSpPr>
        <p:grpSpPr>
          <a:xfrm rot="0">
            <a:off x="0" y="2510"/>
            <a:ext cx="18288000" cy="458226"/>
            <a:chOff x="0" y="0"/>
            <a:chExt cx="18180408" cy="455530"/>
          </a:xfrm>
        </p:grpSpPr>
        <p:sp>
          <p:nvSpPr>
            <p:cNvPr name="Freeform 8" id="8"/>
            <p:cNvSpPr/>
            <p:nvPr/>
          </p:nvSpPr>
          <p:spPr>
            <a:xfrm flipH="false" flipV="false" rot="0">
              <a:off x="0" y="0"/>
              <a:ext cx="18180408" cy="455530"/>
            </a:xfrm>
            <a:custGeom>
              <a:avLst/>
              <a:gdLst/>
              <a:ahLst/>
              <a:cxnLst/>
              <a:rect r="r" b="b" t="t" l="l"/>
              <a:pathLst>
                <a:path h="455530" w="18180408">
                  <a:moveTo>
                    <a:pt x="0" y="0"/>
                  </a:moveTo>
                  <a:lnTo>
                    <a:pt x="18180408" y="0"/>
                  </a:lnTo>
                  <a:lnTo>
                    <a:pt x="18180408" y="455530"/>
                  </a:lnTo>
                  <a:lnTo>
                    <a:pt x="0" y="455530"/>
                  </a:lnTo>
                  <a:close/>
                </a:path>
              </a:pathLst>
            </a:custGeom>
            <a:solidFill>
              <a:srgbClr val="060607"/>
            </a:solidFill>
          </p:spPr>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2"/>
          <a:srcRect l="0" t="5506" r="0" b="2943"/>
          <a:stretch>
            <a:fillRect/>
          </a:stretch>
        </p:blipFill>
        <p:spPr>
          <a:xfrm flipH="false" flipV="false" rot="0">
            <a:off x="-147662" y="411052"/>
            <a:ext cx="18288000" cy="9417722"/>
          </a:xfrm>
          <a:prstGeom prst="rect">
            <a:avLst/>
          </a:prstGeom>
        </p:spPr>
      </p:pic>
      <p:grpSp>
        <p:nvGrpSpPr>
          <p:cNvPr name="Group 10" id="10"/>
          <p:cNvGrpSpPr>
            <a:grpSpLocks noChangeAspect="true"/>
          </p:cNvGrpSpPr>
          <p:nvPr/>
        </p:nvGrpSpPr>
        <p:grpSpPr>
          <a:xfrm rot="-2162575">
            <a:off x="8013467" y="-256070"/>
            <a:ext cx="2261065" cy="2150273"/>
            <a:chOff x="0" y="0"/>
            <a:chExt cx="6350000" cy="6038850"/>
          </a:xfrm>
        </p:grpSpPr>
        <p:sp>
          <p:nvSpPr>
            <p:cNvPr name="Freeform 11" id="11"/>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grpSp>
        <p:nvGrpSpPr>
          <p:cNvPr name="Group 12" id="12"/>
          <p:cNvGrpSpPr/>
          <p:nvPr/>
        </p:nvGrpSpPr>
        <p:grpSpPr>
          <a:xfrm rot="0">
            <a:off x="0" y="9464896"/>
            <a:ext cx="952500" cy="822104"/>
            <a:chOff x="0" y="0"/>
            <a:chExt cx="6037910" cy="5211327"/>
          </a:xfrm>
        </p:grpSpPr>
        <p:sp>
          <p:nvSpPr>
            <p:cNvPr name="Freeform 13" id="1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4" id="14"/>
          <p:cNvGrpSpPr/>
          <p:nvPr/>
        </p:nvGrpSpPr>
        <p:grpSpPr>
          <a:xfrm rot="0">
            <a:off x="17335500" y="9464896"/>
            <a:ext cx="952500" cy="822104"/>
            <a:chOff x="0" y="0"/>
            <a:chExt cx="6037910" cy="5211327"/>
          </a:xfrm>
        </p:grpSpPr>
        <p:sp>
          <p:nvSpPr>
            <p:cNvPr name="Freeform 15" id="1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6" id="16"/>
          <p:cNvSpPr/>
          <p:nvPr/>
        </p:nvSpPr>
        <p:spPr>
          <a:xfrm flipH="false" flipV="false" rot="0">
            <a:off x="8606279" y="574279"/>
            <a:ext cx="1268687" cy="908841"/>
          </a:xfrm>
          <a:custGeom>
            <a:avLst/>
            <a:gdLst/>
            <a:ahLst/>
            <a:cxnLst/>
            <a:rect r="r" b="b" t="t" l="l"/>
            <a:pathLst>
              <a:path h="908841" w="1268687">
                <a:moveTo>
                  <a:pt x="0" y="0"/>
                </a:moveTo>
                <a:lnTo>
                  <a:pt x="1268687" y="0"/>
                </a:lnTo>
                <a:lnTo>
                  <a:pt x="1268687" y="908842"/>
                </a:lnTo>
                <a:lnTo>
                  <a:pt x="0" y="9088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0" y="0"/>
            <a:ext cx="952500" cy="822104"/>
            <a:chOff x="0" y="0"/>
            <a:chExt cx="6037910" cy="5211327"/>
          </a:xfrm>
        </p:grpSpPr>
        <p:sp>
          <p:nvSpPr>
            <p:cNvPr name="Freeform 18" id="1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9" id="19"/>
          <p:cNvGrpSpPr/>
          <p:nvPr/>
        </p:nvGrpSpPr>
        <p:grpSpPr>
          <a:xfrm rot="0">
            <a:off x="17335500" y="0"/>
            <a:ext cx="952500" cy="822104"/>
            <a:chOff x="0" y="0"/>
            <a:chExt cx="6037910" cy="5211327"/>
          </a:xfrm>
        </p:grpSpPr>
        <p:sp>
          <p:nvSpPr>
            <p:cNvPr name="Freeform 20" id="2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1" id="21"/>
          <p:cNvSpPr txBox="true"/>
          <p:nvPr/>
        </p:nvSpPr>
        <p:spPr>
          <a:xfrm rot="0">
            <a:off x="-1315530" y="5891869"/>
            <a:ext cx="21345337" cy="2195154"/>
          </a:xfrm>
          <a:prstGeom prst="rect">
            <a:avLst/>
          </a:prstGeom>
        </p:spPr>
        <p:txBody>
          <a:bodyPr anchor="t" rtlCol="false" tIns="0" lIns="0" bIns="0" rIns="0">
            <a:spAutoFit/>
          </a:bodyPr>
          <a:lstStyle/>
          <a:p>
            <a:pPr algn="ctr">
              <a:lnSpc>
                <a:spcPts val="17852"/>
              </a:lnSpc>
            </a:pPr>
            <a:r>
              <a:rPr lang="en-US" sz="12843">
                <a:solidFill>
                  <a:srgbClr val="FFFFFF"/>
                </a:solidFill>
                <a:latin typeface="RQND Pro Wide"/>
                <a:ea typeface="RQND Pro Wide"/>
                <a:cs typeface="RQND Pro Wide"/>
                <a:sym typeface="RQND Pro Wide"/>
              </a:rPr>
              <a:t>Video Demo</a:t>
            </a:r>
          </a:p>
        </p:txBody>
      </p:sp>
      <p:sp>
        <p:nvSpPr>
          <p:cNvPr name="TextBox 22" id="22"/>
          <p:cNvSpPr txBox="true"/>
          <p:nvPr/>
        </p:nvSpPr>
        <p:spPr>
          <a:xfrm rot="0">
            <a:off x="952500" y="7570132"/>
            <a:ext cx="16809278" cy="976631"/>
          </a:xfrm>
          <a:prstGeom prst="rect">
            <a:avLst/>
          </a:prstGeom>
        </p:spPr>
        <p:txBody>
          <a:bodyPr anchor="t" rtlCol="false" tIns="0" lIns="0" bIns="0" rIns="0">
            <a:spAutoFit/>
          </a:bodyPr>
          <a:lstStyle/>
          <a:p>
            <a:pPr algn="ctr">
              <a:lnSpc>
                <a:spcPts val="3919"/>
              </a:lnSpc>
            </a:pP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QQA</a:t>
            </a:r>
          </a:p>
        </p:txBody>
      </p:sp>
      <p:sp>
        <p:nvSpPr>
          <p:cNvPr name="TextBox 23" id="23"/>
          <p:cNvSpPr txBox="true"/>
          <p:nvPr/>
        </p:nvSpPr>
        <p:spPr>
          <a:xfrm rot="0">
            <a:off x="1028700" y="4560899"/>
            <a:ext cx="16809278" cy="19672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Introduction</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Literature Review</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Method,Solution</a:t>
            </a:r>
          </a:p>
          <a:p>
            <a:pPr algn="ctr">
              <a:lnSpc>
                <a:spcPts val="3919"/>
              </a:lnSpc>
            </a:pPr>
            <a:r>
              <a:rPr lang="en-US" b="true" sz="2799">
                <a:solidFill>
                  <a:srgbClr val="FFFFFF">
                    <a:alpha val="60000"/>
                  </a:srgbClr>
                </a:solidFill>
                <a:latin typeface="Red Hat Display Bold"/>
                <a:ea typeface="Red Hat Display Bold"/>
                <a:cs typeface="Red Hat Display Bold"/>
                <a:sym typeface="Red Hat Display Bold"/>
              </a:rPr>
              <a:t>Result conclusion</a:t>
            </a:r>
          </a:p>
        </p:txBody>
      </p:sp>
      <p:sp>
        <p:nvSpPr>
          <p:cNvPr name="TextBox 24" id="24"/>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41</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video>
              <p:cMediaNode vol="0">
                <p:cTn fill="hold" display="false">
                  <p:stCondLst>
                    <p:cond delay="indefinite"/>
                  </p:stCondLst>
                </p:cTn>
                <p:tgtEl>
                  <p:spTgt spid="9"/>
                </p:tgtEl>
              </p:cMediaNode>
            </p:video>
          </p:childTnLst>
        </p:cTn>
      </p:par>
    </p:tnLst>
  </p:timing>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1980"/>
            <a:chOff x="0" y="0"/>
            <a:chExt cx="3404132" cy="1913890"/>
          </a:xfrm>
        </p:grpSpPr>
        <p:sp>
          <p:nvSpPr>
            <p:cNvPr name="Freeform 3" id="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141414"/>
            </a:solidFill>
          </p:spPr>
        </p:sp>
      </p:gr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865" t="0" r="2865" b="0"/>
          <a:stretch>
            <a:fillRect/>
          </a:stretch>
        </p:blipFill>
        <p:spPr>
          <a:xfrm flipH="false" flipV="false" rot="0">
            <a:off x="0" y="0"/>
            <a:ext cx="18288000" cy="10281980"/>
          </a:xfrm>
          <a:prstGeom prst="rect">
            <a:avLst/>
          </a:prstGeom>
        </p:spPr>
      </p:pic>
      <p:grpSp>
        <p:nvGrpSpPr>
          <p:cNvPr name="Group 5" id="5"/>
          <p:cNvGrpSpPr/>
          <p:nvPr/>
        </p:nvGrpSpPr>
        <p:grpSpPr>
          <a:xfrm rot="0">
            <a:off x="0" y="0"/>
            <a:ext cx="18293580" cy="10287000"/>
            <a:chOff x="0" y="0"/>
            <a:chExt cx="3403509" cy="1913890"/>
          </a:xfrm>
        </p:grpSpPr>
        <p:sp>
          <p:nvSpPr>
            <p:cNvPr name="Freeform 6" id="6"/>
            <p:cNvSpPr/>
            <p:nvPr/>
          </p:nvSpPr>
          <p:spPr>
            <a:xfrm flipH="false" flipV="false" rot="0">
              <a:off x="0" y="0"/>
              <a:ext cx="3403509" cy="1913890"/>
            </a:xfrm>
            <a:custGeom>
              <a:avLst/>
              <a:gdLst/>
              <a:ahLst/>
              <a:cxnLst/>
              <a:rect r="r" b="b" t="t" l="l"/>
              <a:pathLst>
                <a:path h="1913890" w="3403509">
                  <a:moveTo>
                    <a:pt x="0" y="0"/>
                  </a:moveTo>
                  <a:lnTo>
                    <a:pt x="3403509" y="0"/>
                  </a:lnTo>
                  <a:lnTo>
                    <a:pt x="3403509" y="1913890"/>
                  </a:lnTo>
                  <a:lnTo>
                    <a:pt x="0" y="1913890"/>
                  </a:lnTo>
                  <a:close/>
                </a:path>
              </a:pathLst>
            </a:custGeom>
            <a:solidFill>
              <a:srgbClr val="060607">
                <a:alpha val="70980"/>
              </a:srgbClr>
            </a:solidFill>
          </p:spPr>
        </p:sp>
      </p:grpSp>
      <p:sp>
        <p:nvSpPr>
          <p:cNvPr name="TextBox 7" id="7"/>
          <p:cNvSpPr txBox="true"/>
          <p:nvPr/>
        </p:nvSpPr>
        <p:spPr>
          <a:xfrm rot="0">
            <a:off x="2145826" y="3833796"/>
            <a:ext cx="13927778" cy="2344892"/>
          </a:xfrm>
          <a:prstGeom prst="rect">
            <a:avLst/>
          </a:prstGeom>
        </p:spPr>
        <p:txBody>
          <a:bodyPr anchor="t" rtlCol="false" tIns="0" lIns="0" bIns="0" rIns="0">
            <a:spAutoFit/>
          </a:bodyPr>
          <a:lstStyle/>
          <a:p>
            <a:pPr algn="ctr" marL="0" indent="0" lvl="0">
              <a:lnSpc>
                <a:spcPts val="19103"/>
              </a:lnSpc>
              <a:spcBef>
                <a:spcPct val="0"/>
              </a:spcBef>
            </a:pPr>
            <a:r>
              <a:rPr lang="en-US" sz="13743" u="none">
                <a:solidFill>
                  <a:srgbClr val="FFFFFF"/>
                </a:solidFill>
                <a:latin typeface="RQND Pro Wide"/>
                <a:ea typeface="RQND Pro Wide"/>
                <a:cs typeface="RQND Pro Wide"/>
                <a:sym typeface="RQND Pro Wide"/>
              </a:rPr>
              <a:t>THANK YOU</a:t>
            </a:r>
          </a:p>
        </p:txBody>
      </p:sp>
      <p:sp>
        <p:nvSpPr>
          <p:cNvPr name="AutoShape 8" id="8"/>
          <p:cNvSpPr/>
          <p:nvPr/>
        </p:nvSpPr>
        <p:spPr>
          <a:xfrm rot="0">
            <a:off x="1325310" y="2434241"/>
            <a:ext cx="6492240" cy="0"/>
          </a:xfrm>
          <a:prstGeom prst="line">
            <a:avLst/>
          </a:prstGeom>
          <a:ln cap="flat" w="19050">
            <a:solidFill>
              <a:srgbClr val="7849FE"/>
            </a:solidFill>
            <a:prstDash val="solid"/>
            <a:headEnd type="none" len="sm" w="sm"/>
            <a:tailEnd type="none" len="sm" w="sm"/>
          </a:ln>
        </p:spPr>
      </p:sp>
      <p:sp>
        <p:nvSpPr>
          <p:cNvPr name="AutoShape 9" id="9"/>
          <p:cNvSpPr/>
          <p:nvPr/>
        </p:nvSpPr>
        <p:spPr>
          <a:xfrm rot="0">
            <a:off x="10464870" y="2415191"/>
            <a:ext cx="6492240" cy="0"/>
          </a:xfrm>
          <a:prstGeom prst="line">
            <a:avLst/>
          </a:prstGeom>
          <a:ln cap="flat" w="19050">
            <a:solidFill>
              <a:srgbClr val="7849FE"/>
            </a:solidFill>
            <a:prstDash val="solid"/>
            <a:headEnd type="none" len="sm" w="sm"/>
            <a:tailEnd type="none" len="sm" w="sm"/>
          </a:ln>
        </p:spPr>
      </p:sp>
      <p:sp>
        <p:nvSpPr>
          <p:cNvPr name="TextBox 10" id="10"/>
          <p:cNvSpPr txBox="true"/>
          <p:nvPr/>
        </p:nvSpPr>
        <p:spPr>
          <a:xfrm rot="0">
            <a:off x="3231303" y="6511507"/>
            <a:ext cx="11756823" cy="331018"/>
          </a:xfrm>
          <a:prstGeom prst="rect">
            <a:avLst/>
          </a:prstGeom>
        </p:spPr>
        <p:txBody>
          <a:bodyPr anchor="t" rtlCol="false" tIns="0" lIns="0" bIns="0" rIns="0">
            <a:spAutoFit/>
          </a:bodyPr>
          <a:lstStyle/>
          <a:p>
            <a:pPr algn="ctr" marL="0" indent="0" lvl="0">
              <a:lnSpc>
                <a:spcPts val="2754"/>
              </a:lnSpc>
              <a:spcBef>
                <a:spcPct val="0"/>
              </a:spcBef>
            </a:pPr>
            <a:r>
              <a:rPr lang="en-US" sz="1967">
                <a:solidFill>
                  <a:srgbClr val="FFFFFF">
                    <a:alpha val="60000"/>
                  </a:srgbClr>
                </a:solidFill>
                <a:latin typeface="Red Hat Display"/>
                <a:ea typeface="Red Hat Display"/>
                <a:cs typeface="Red Hat Display"/>
                <a:sym typeface="Red Hat Display"/>
              </a:rPr>
              <a:t>FOR WATCHING US</a:t>
            </a:r>
          </a:p>
        </p:txBody>
      </p:sp>
      <p:sp>
        <p:nvSpPr>
          <p:cNvPr name="Freeform 11" id="11"/>
          <p:cNvSpPr/>
          <p:nvPr/>
        </p:nvSpPr>
        <p:spPr>
          <a:xfrm flipH="false" flipV="false" rot="0">
            <a:off x="8475371" y="1979820"/>
            <a:ext cx="1268687" cy="908841"/>
          </a:xfrm>
          <a:custGeom>
            <a:avLst/>
            <a:gdLst/>
            <a:ahLst/>
            <a:cxnLst/>
            <a:rect r="r" b="b" t="t" l="l"/>
            <a:pathLst>
              <a:path h="908841" w="1268687">
                <a:moveTo>
                  <a:pt x="0" y="0"/>
                </a:moveTo>
                <a:lnTo>
                  <a:pt x="1268687" y="0"/>
                </a:lnTo>
                <a:lnTo>
                  <a:pt x="1268687" y="908841"/>
                </a:lnTo>
                <a:lnTo>
                  <a:pt x="0" y="9088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0" y="9464896"/>
            <a:ext cx="952500" cy="822104"/>
            <a:chOff x="0" y="0"/>
            <a:chExt cx="6037910" cy="5211327"/>
          </a:xfrm>
        </p:grpSpPr>
        <p:sp>
          <p:nvSpPr>
            <p:cNvPr name="Freeform 13" id="1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4" id="14"/>
          <p:cNvGrpSpPr/>
          <p:nvPr/>
        </p:nvGrpSpPr>
        <p:grpSpPr>
          <a:xfrm rot="0">
            <a:off x="17335500" y="9464896"/>
            <a:ext cx="952500" cy="822104"/>
            <a:chOff x="0" y="0"/>
            <a:chExt cx="6037910" cy="5211327"/>
          </a:xfrm>
        </p:grpSpPr>
        <p:sp>
          <p:nvSpPr>
            <p:cNvPr name="Freeform 15" id="1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6" id="16"/>
          <p:cNvGrpSpPr/>
          <p:nvPr/>
        </p:nvGrpSpPr>
        <p:grpSpPr>
          <a:xfrm rot="0">
            <a:off x="0" y="0"/>
            <a:ext cx="952500" cy="822104"/>
            <a:chOff x="0" y="0"/>
            <a:chExt cx="6037910" cy="5211327"/>
          </a:xfrm>
        </p:grpSpPr>
        <p:sp>
          <p:nvSpPr>
            <p:cNvPr name="Freeform 17" id="17"/>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8" id="18"/>
          <p:cNvGrpSpPr/>
          <p:nvPr/>
        </p:nvGrpSpPr>
        <p:grpSpPr>
          <a:xfrm rot="0">
            <a:off x="17335500" y="0"/>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0" id="20"/>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42</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812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2700000">
            <a:off x="17258946" y="-207728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7243F5"/>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599055" y="1028700"/>
            <a:ext cx="8660245" cy="9258300"/>
            <a:chOff x="0" y="0"/>
            <a:chExt cx="570222" cy="609600"/>
          </a:xfrm>
        </p:grpSpPr>
        <p:sp>
          <p:nvSpPr>
            <p:cNvPr name="Freeform 6" id="6"/>
            <p:cNvSpPr/>
            <p:nvPr/>
          </p:nvSpPr>
          <p:spPr>
            <a:xfrm flipH="false" flipV="false" rot="0">
              <a:off x="0" y="0"/>
              <a:ext cx="570222" cy="609600"/>
            </a:xfrm>
            <a:custGeom>
              <a:avLst/>
              <a:gdLst/>
              <a:ahLst/>
              <a:cxnLst/>
              <a:rect r="r" b="b" t="t" l="l"/>
              <a:pathLst>
                <a:path h="609600" w="570222">
                  <a:moveTo>
                    <a:pt x="203200" y="0"/>
                  </a:moveTo>
                  <a:lnTo>
                    <a:pt x="570222" y="0"/>
                  </a:lnTo>
                  <a:lnTo>
                    <a:pt x="367022" y="609600"/>
                  </a:lnTo>
                  <a:lnTo>
                    <a:pt x="0" y="609600"/>
                  </a:lnTo>
                  <a:lnTo>
                    <a:pt x="203200" y="0"/>
                  </a:lnTo>
                  <a:close/>
                </a:path>
              </a:pathLst>
            </a:custGeom>
            <a:blipFill>
              <a:blip r:embed="rId2"/>
              <a:stretch>
                <a:fillRect l="0" t="-4425" r="0" b="-35972"/>
              </a:stretch>
            </a:blipFill>
          </p:spPr>
        </p:sp>
      </p:grpSp>
      <p:sp>
        <p:nvSpPr>
          <p:cNvPr name="TextBox 7" id="7"/>
          <p:cNvSpPr txBox="true"/>
          <p:nvPr/>
        </p:nvSpPr>
        <p:spPr>
          <a:xfrm rot="0">
            <a:off x="1096258" y="365274"/>
            <a:ext cx="1604429" cy="250190"/>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Russo One"/>
                <a:ea typeface="Russo One"/>
                <a:cs typeface="Russo One"/>
                <a:sym typeface="Russo One"/>
              </a:rPr>
              <a:t>GAY STATION</a:t>
            </a:r>
          </a:p>
        </p:txBody>
      </p:sp>
      <p:sp>
        <p:nvSpPr>
          <p:cNvPr name="Freeform 8" id="8"/>
          <p:cNvSpPr/>
          <p:nvPr/>
        </p:nvSpPr>
        <p:spPr>
          <a:xfrm flipH="false" flipV="false" rot="0">
            <a:off x="9817799" y="2082300"/>
            <a:ext cx="2280756" cy="2280756"/>
          </a:xfrm>
          <a:custGeom>
            <a:avLst/>
            <a:gdLst/>
            <a:ahLst/>
            <a:cxnLst/>
            <a:rect r="r" b="b" t="t" l="l"/>
            <a:pathLst>
              <a:path h="2280756" w="2280756">
                <a:moveTo>
                  <a:pt x="0" y="0"/>
                </a:moveTo>
                <a:lnTo>
                  <a:pt x="2280756" y="0"/>
                </a:lnTo>
                <a:lnTo>
                  <a:pt x="2280756" y="2280756"/>
                </a:lnTo>
                <a:lnTo>
                  <a:pt x="0" y="2280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503435" y="8448986"/>
            <a:ext cx="3422156" cy="3422156"/>
          </a:xfrm>
          <a:custGeom>
            <a:avLst/>
            <a:gdLst/>
            <a:ahLst/>
            <a:cxnLst/>
            <a:rect r="r" b="b" t="t" l="l"/>
            <a:pathLst>
              <a:path h="3422156" w="3422156">
                <a:moveTo>
                  <a:pt x="0" y="0"/>
                </a:moveTo>
                <a:lnTo>
                  <a:pt x="3422156" y="0"/>
                </a:lnTo>
                <a:lnTo>
                  <a:pt x="3422156" y="3422155"/>
                </a:lnTo>
                <a:lnTo>
                  <a:pt x="0" y="3422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33846" y="2177468"/>
            <a:ext cx="6082034" cy="1045210"/>
          </a:xfrm>
          <a:prstGeom prst="rect">
            <a:avLst/>
          </a:prstGeom>
        </p:spPr>
        <p:txBody>
          <a:bodyPr anchor="t" rtlCol="false" tIns="0" lIns="0" bIns="0" rIns="0">
            <a:spAutoFit/>
          </a:bodyPr>
          <a:lstStyle/>
          <a:p>
            <a:pPr algn="l">
              <a:lnSpc>
                <a:spcPts val="8164"/>
              </a:lnSpc>
            </a:pPr>
            <a:r>
              <a:rPr lang="en-US" sz="7099">
                <a:solidFill>
                  <a:srgbClr val="7243F5"/>
                </a:solidFill>
                <a:latin typeface="Russo One"/>
                <a:ea typeface="Russo One"/>
                <a:cs typeface="Russo One"/>
                <a:sym typeface="Russo One"/>
              </a:rPr>
              <a:t>Q&amp;A</a:t>
            </a:r>
          </a:p>
        </p:txBody>
      </p:sp>
      <p:sp>
        <p:nvSpPr>
          <p:cNvPr name="TextBox 11" id="11"/>
          <p:cNvSpPr txBox="true"/>
          <p:nvPr/>
        </p:nvSpPr>
        <p:spPr>
          <a:xfrm rot="0">
            <a:off x="2316383" y="7444344"/>
            <a:ext cx="552131" cy="371537"/>
          </a:xfrm>
          <a:prstGeom prst="rect">
            <a:avLst/>
          </a:prstGeom>
        </p:spPr>
        <p:txBody>
          <a:bodyPr anchor="t" rtlCol="false" tIns="0" lIns="0" bIns="0" rIns="0">
            <a:spAutoFit/>
          </a:bodyPr>
          <a:lstStyle/>
          <a:p>
            <a:pPr algn="ctr">
              <a:lnSpc>
                <a:spcPts val="3096"/>
              </a:lnSpc>
              <a:spcBef>
                <a:spcPct val="0"/>
              </a:spcBef>
            </a:pPr>
            <a:r>
              <a:rPr lang="en-US" b="true" sz="2212">
                <a:solidFill>
                  <a:srgbClr val="020400"/>
                </a:solidFill>
                <a:latin typeface="Open Sans Bold"/>
                <a:ea typeface="Open Sans Bold"/>
                <a:cs typeface="Open Sans Bold"/>
                <a:sym typeface="Open Sans Bold"/>
              </a:rPr>
              <a:t>03</a:t>
            </a:r>
          </a:p>
        </p:txBody>
      </p:sp>
      <p:sp>
        <p:nvSpPr>
          <p:cNvPr name="TextBox 12" id="12"/>
          <p:cNvSpPr txBox="true"/>
          <p:nvPr/>
        </p:nvSpPr>
        <p:spPr>
          <a:xfrm rot="0">
            <a:off x="533846" y="3592961"/>
            <a:ext cx="8271347" cy="2503170"/>
          </a:xfrm>
          <a:prstGeom prst="rect">
            <a:avLst/>
          </a:prstGeom>
        </p:spPr>
        <p:txBody>
          <a:bodyPr anchor="t" rtlCol="false" tIns="0" lIns="0" bIns="0" rIns="0">
            <a:spAutoFit/>
          </a:bodyPr>
          <a:lstStyle/>
          <a:p>
            <a:pPr algn="l">
              <a:lnSpc>
                <a:spcPts val="10080"/>
              </a:lnSpc>
              <a:spcBef>
                <a:spcPct val="0"/>
              </a:spcBef>
            </a:pPr>
            <a:r>
              <a:rPr lang="en-US" b="true" sz="7200">
                <a:solidFill>
                  <a:srgbClr val="FFFFFF"/>
                </a:solidFill>
                <a:latin typeface="Red Hat Display Bold"/>
                <a:ea typeface="Red Hat Display Bold"/>
                <a:cs typeface="Red Hat Display Bold"/>
                <a:sym typeface="Red Hat Display Bold"/>
              </a:rPr>
              <a:t>SOME QUESTION FOR USS ?</a:t>
            </a:r>
          </a:p>
        </p:txBody>
      </p:sp>
      <p:sp>
        <p:nvSpPr>
          <p:cNvPr name="TextBox 13" id="13"/>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43</a:t>
            </a:r>
          </a:p>
        </p:txBody>
      </p:sp>
      <p:sp>
        <p:nvSpPr>
          <p:cNvPr name="Freeform 14" id="14"/>
          <p:cNvSpPr/>
          <p:nvPr/>
        </p:nvSpPr>
        <p:spPr>
          <a:xfrm flipH="false" flipV="false" rot="0">
            <a:off x="533846" y="382154"/>
            <a:ext cx="355204" cy="254455"/>
          </a:xfrm>
          <a:custGeom>
            <a:avLst/>
            <a:gdLst/>
            <a:ahLst/>
            <a:cxnLst/>
            <a:rect r="r" b="b" t="t" l="l"/>
            <a:pathLst>
              <a:path h="254455" w="355204">
                <a:moveTo>
                  <a:pt x="0" y="0"/>
                </a:moveTo>
                <a:lnTo>
                  <a:pt x="355205" y="0"/>
                </a:lnTo>
                <a:lnTo>
                  <a:pt x="355205" y="254455"/>
                </a:lnTo>
                <a:lnTo>
                  <a:pt x="0" y="254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230109">
            <a:off x="-1041991" y="-359534"/>
            <a:ext cx="10827194" cy="7756208"/>
          </a:xfrm>
          <a:custGeom>
            <a:avLst/>
            <a:gdLst/>
            <a:ahLst/>
            <a:cxnLst/>
            <a:rect r="r" b="b" t="t" l="l"/>
            <a:pathLst>
              <a:path h="7756208" w="10827194">
                <a:moveTo>
                  <a:pt x="0" y="0"/>
                </a:moveTo>
                <a:lnTo>
                  <a:pt x="10827194" y="0"/>
                </a:lnTo>
                <a:lnTo>
                  <a:pt x="10827194" y="7756208"/>
                </a:lnTo>
                <a:lnTo>
                  <a:pt x="0" y="775620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70461" y="1672287"/>
            <a:ext cx="7451285" cy="6937406"/>
            <a:chOff x="0" y="0"/>
            <a:chExt cx="5857257" cy="5453310"/>
          </a:xfrm>
        </p:grpSpPr>
        <p:sp>
          <p:nvSpPr>
            <p:cNvPr name="Freeform 4" id="4"/>
            <p:cNvSpPr/>
            <p:nvPr/>
          </p:nvSpPr>
          <p:spPr>
            <a:xfrm flipH="false" flipV="false" rot="0">
              <a:off x="0" y="0"/>
              <a:ext cx="5857256" cy="5453309"/>
            </a:xfrm>
            <a:custGeom>
              <a:avLst/>
              <a:gdLst/>
              <a:ahLst/>
              <a:cxnLst/>
              <a:rect r="r" b="b" t="t" l="l"/>
              <a:pathLst>
                <a:path h="5453309" w="5857256">
                  <a:moveTo>
                    <a:pt x="0" y="0"/>
                  </a:moveTo>
                  <a:lnTo>
                    <a:pt x="5857256" y="0"/>
                  </a:lnTo>
                  <a:lnTo>
                    <a:pt x="5857256" y="5453309"/>
                  </a:lnTo>
                  <a:lnTo>
                    <a:pt x="0" y="5453309"/>
                  </a:lnTo>
                  <a:close/>
                </a:path>
              </a:pathLst>
            </a:custGeom>
            <a:solidFill>
              <a:srgbClr val="7849FE">
                <a:alpha val="13725"/>
              </a:srgbClr>
            </a:solidFill>
          </p:spPr>
        </p:sp>
      </p:grpSp>
      <p:grpSp>
        <p:nvGrpSpPr>
          <p:cNvPr name="Group 5" id="5"/>
          <p:cNvGrpSpPr/>
          <p:nvPr/>
        </p:nvGrpSpPr>
        <p:grpSpPr>
          <a:xfrm rot="0">
            <a:off x="0" y="9464896"/>
            <a:ext cx="952500" cy="822104"/>
            <a:chOff x="0" y="0"/>
            <a:chExt cx="6037910" cy="5211327"/>
          </a:xfrm>
        </p:grpSpPr>
        <p:sp>
          <p:nvSpPr>
            <p:cNvPr name="Freeform 6" id="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7" id="7"/>
          <p:cNvGrpSpPr/>
          <p:nvPr/>
        </p:nvGrpSpPr>
        <p:grpSpPr>
          <a:xfrm rot="0">
            <a:off x="10319235" y="2702246"/>
            <a:ext cx="1367380" cy="1246109"/>
            <a:chOff x="0" y="0"/>
            <a:chExt cx="5178927" cy="4719614"/>
          </a:xfrm>
        </p:grpSpPr>
        <p:sp>
          <p:nvSpPr>
            <p:cNvPr name="Freeform 8" id="8"/>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9" id="9"/>
          <p:cNvGrpSpPr/>
          <p:nvPr/>
        </p:nvGrpSpPr>
        <p:grpSpPr>
          <a:xfrm rot="0">
            <a:off x="10319235" y="4520446"/>
            <a:ext cx="1367380" cy="1246109"/>
            <a:chOff x="0" y="0"/>
            <a:chExt cx="5178927" cy="4719614"/>
          </a:xfrm>
        </p:grpSpPr>
        <p:sp>
          <p:nvSpPr>
            <p:cNvPr name="Freeform 10" id="10"/>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11" id="11"/>
          <p:cNvGrpSpPr/>
          <p:nvPr/>
        </p:nvGrpSpPr>
        <p:grpSpPr>
          <a:xfrm rot="0">
            <a:off x="10299488" y="6595229"/>
            <a:ext cx="1367380" cy="1246109"/>
            <a:chOff x="0" y="0"/>
            <a:chExt cx="5178927" cy="4719614"/>
          </a:xfrm>
        </p:grpSpPr>
        <p:sp>
          <p:nvSpPr>
            <p:cNvPr name="Freeform 12" id="12"/>
            <p:cNvSpPr/>
            <p:nvPr/>
          </p:nvSpPr>
          <p:spPr>
            <a:xfrm flipH="false" flipV="false" rot="0">
              <a:off x="0" y="0"/>
              <a:ext cx="5178927" cy="4719614"/>
            </a:xfrm>
            <a:custGeom>
              <a:avLst/>
              <a:gdLst/>
              <a:ahLst/>
              <a:cxnLst/>
              <a:rect r="r" b="b" t="t" l="l"/>
              <a:pathLst>
                <a:path h="4719614" w="5178927">
                  <a:moveTo>
                    <a:pt x="0" y="0"/>
                  </a:moveTo>
                  <a:lnTo>
                    <a:pt x="5178927" y="0"/>
                  </a:lnTo>
                  <a:lnTo>
                    <a:pt x="5178927" y="4719614"/>
                  </a:lnTo>
                  <a:lnTo>
                    <a:pt x="0" y="4719614"/>
                  </a:lnTo>
                  <a:close/>
                </a:path>
              </a:pathLst>
            </a:custGeom>
            <a:solidFill>
              <a:srgbClr val="FFFFFF"/>
            </a:solidFill>
          </p:spPr>
        </p:sp>
      </p:grpSp>
      <p:grpSp>
        <p:nvGrpSpPr>
          <p:cNvPr name="Group 13" id="13"/>
          <p:cNvGrpSpPr/>
          <p:nvPr/>
        </p:nvGrpSpPr>
        <p:grpSpPr>
          <a:xfrm rot="0">
            <a:off x="17335500" y="9464896"/>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0" y="0"/>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7" id="17"/>
          <p:cNvGrpSpPr/>
          <p:nvPr/>
        </p:nvGrpSpPr>
        <p:grpSpPr>
          <a:xfrm rot="0">
            <a:off x="17335500" y="0"/>
            <a:ext cx="952500" cy="822104"/>
            <a:chOff x="0" y="0"/>
            <a:chExt cx="6037910" cy="5211327"/>
          </a:xfrm>
        </p:grpSpPr>
        <p:sp>
          <p:nvSpPr>
            <p:cNvPr name="Freeform 18" id="1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Freeform 19" id="19"/>
          <p:cNvSpPr/>
          <p:nvPr/>
        </p:nvSpPr>
        <p:spPr>
          <a:xfrm flipH="false" flipV="false" rot="0">
            <a:off x="10441035" y="2793444"/>
            <a:ext cx="1123781" cy="1109734"/>
          </a:xfrm>
          <a:custGeom>
            <a:avLst/>
            <a:gdLst/>
            <a:ahLst/>
            <a:cxnLst/>
            <a:rect r="r" b="b" t="t" l="l"/>
            <a:pathLst>
              <a:path h="1109734" w="1123781">
                <a:moveTo>
                  <a:pt x="0" y="0"/>
                </a:moveTo>
                <a:lnTo>
                  <a:pt x="1123781" y="0"/>
                </a:lnTo>
                <a:lnTo>
                  <a:pt x="1123781" y="1109734"/>
                </a:lnTo>
                <a:lnTo>
                  <a:pt x="0" y="1109734"/>
                </a:lnTo>
                <a:lnTo>
                  <a:pt x="0" y="0"/>
                </a:lnTo>
                <a:close/>
              </a:path>
            </a:pathLst>
          </a:custGeom>
          <a:blipFill>
            <a:blip r:embed="rId4"/>
            <a:stretch>
              <a:fillRect l="0" t="0" r="0" b="0"/>
            </a:stretch>
          </a:blipFill>
        </p:spPr>
      </p:sp>
      <p:sp>
        <p:nvSpPr>
          <p:cNvPr name="Freeform 20" id="20"/>
          <p:cNvSpPr/>
          <p:nvPr/>
        </p:nvSpPr>
        <p:spPr>
          <a:xfrm flipH="false" flipV="false" rot="0">
            <a:off x="10441035" y="4780218"/>
            <a:ext cx="1084286" cy="721543"/>
          </a:xfrm>
          <a:custGeom>
            <a:avLst/>
            <a:gdLst/>
            <a:ahLst/>
            <a:cxnLst/>
            <a:rect r="r" b="b" t="t" l="l"/>
            <a:pathLst>
              <a:path h="721543" w="1084286">
                <a:moveTo>
                  <a:pt x="0" y="0"/>
                </a:moveTo>
                <a:lnTo>
                  <a:pt x="1084286" y="0"/>
                </a:lnTo>
                <a:lnTo>
                  <a:pt x="1084286" y="721543"/>
                </a:lnTo>
                <a:lnTo>
                  <a:pt x="0" y="721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0580507" y="6795865"/>
            <a:ext cx="844836" cy="844836"/>
          </a:xfrm>
          <a:custGeom>
            <a:avLst/>
            <a:gdLst/>
            <a:ahLst/>
            <a:cxnLst/>
            <a:rect r="r" b="b" t="t" l="l"/>
            <a:pathLst>
              <a:path h="844836" w="844836">
                <a:moveTo>
                  <a:pt x="0" y="0"/>
                </a:moveTo>
                <a:lnTo>
                  <a:pt x="844837" y="0"/>
                </a:lnTo>
                <a:lnTo>
                  <a:pt x="844837" y="844837"/>
                </a:lnTo>
                <a:lnTo>
                  <a:pt x="0" y="8448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903052" y="3567386"/>
            <a:ext cx="6193944" cy="1673733"/>
          </a:xfrm>
          <a:prstGeom prst="rect">
            <a:avLst/>
          </a:prstGeom>
        </p:spPr>
        <p:txBody>
          <a:bodyPr anchor="t" rtlCol="false" tIns="0" lIns="0" bIns="0" rIns="0">
            <a:spAutoFit/>
          </a:bodyPr>
          <a:lstStyle/>
          <a:p>
            <a:pPr algn="l">
              <a:lnSpc>
                <a:spcPts val="6336"/>
              </a:lnSpc>
            </a:pPr>
            <a:r>
              <a:rPr lang="en-US" sz="7200" spc="72">
                <a:solidFill>
                  <a:srgbClr val="FFFFFF"/>
                </a:solidFill>
                <a:latin typeface="RQND Pro Wide"/>
                <a:ea typeface="RQND Pro Wide"/>
                <a:cs typeface="RQND Pro Wide"/>
                <a:sym typeface="RQND Pro Wide"/>
              </a:rPr>
              <a:t>image source</a:t>
            </a:r>
          </a:p>
        </p:txBody>
      </p:sp>
      <p:sp>
        <p:nvSpPr>
          <p:cNvPr name="TextBox 23" id="23"/>
          <p:cNvSpPr txBox="true"/>
          <p:nvPr/>
        </p:nvSpPr>
        <p:spPr>
          <a:xfrm rot="0">
            <a:off x="1903052" y="2966991"/>
            <a:ext cx="1213956" cy="381320"/>
          </a:xfrm>
          <a:prstGeom prst="rect">
            <a:avLst/>
          </a:prstGeom>
        </p:spPr>
        <p:txBody>
          <a:bodyPr anchor="t" rtlCol="false" tIns="0" lIns="0" bIns="0" rIns="0">
            <a:spAutoFit/>
          </a:bodyPr>
          <a:lstStyle/>
          <a:p>
            <a:pPr algn="l" marL="0" indent="0" lvl="0">
              <a:lnSpc>
                <a:spcPts val="3220"/>
              </a:lnSpc>
              <a:spcBef>
                <a:spcPct val="0"/>
              </a:spcBef>
            </a:pPr>
            <a:r>
              <a:rPr lang="en-US" sz="2300" spc="23">
                <a:solidFill>
                  <a:srgbClr val="7243F5"/>
                </a:solidFill>
                <a:latin typeface="Red Hat Display"/>
                <a:ea typeface="Red Hat Display"/>
                <a:cs typeface="Red Hat Display"/>
                <a:sym typeface="Red Hat Display"/>
              </a:rPr>
              <a:t>SOURCE</a:t>
            </a:r>
          </a:p>
        </p:txBody>
      </p:sp>
      <p:sp>
        <p:nvSpPr>
          <p:cNvPr name="TextBox 24" id="24"/>
          <p:cNvSpPr txBox="true"/>
          <p:nvPr/>
        </p:nvSpPr>
        <p:spPr>
          <a:xfrm rot="0">
            <a:off x="12037122" y="3061290"/>
            <a:ext cx="2478970" cy="507366"/>
          </a:xfrm>
          <a:prstGeom prst="rect">
            <a:avLst/>
          </a:prstGeom>
        </p:spPr>
        <p:txBody>
          <a:bodyPr anchor="t" rtlCol="false" tIns="0" lIns="0" bIns="0" rIns="0">
            <a:spAutoFit/>
          </a:bodyPr>
          <a:lstStyle/>
          <a:p>
            <a:pPr algn="l">
              <a:lnSpc>
                <a:spcPts val="4059"/>
              </a:lnSpc>
            </a:pPr>
            <a:r>
              <a:rPr lang="en-US" sz="2899" spc="28" b="true">
                <a:solidFill>
                  <a:srgbClr val="FFFFFF">
                    <a:alpha val="60000"/>
                  </a:srgbClr>
                </a:solidFill>
                <a:latin typeface="Inter Bold"/>
                <a:ea typeface="Inter Bold"/>
                <a:cs typeface="Inter Bold"/>
                <a:sym typeface="Inter Bold"/>
              </a:rPr>
              <a:t>Pinterest</a:t>
            </a:r>
          </a:p>
        </p:txBody>
      </p:sp>
      <p:sp>
        <p:nvSpPr>
          <p:cNvPr name="TextBox 25" id="25"/>
          <p:cNvSpPr txBox="true"/>
          <p:nvPr/>
        </p:nvSpPr>
        <p:spPr>
          <a:xfrm rot="0">
            <a:off x="12037122" y="4853969"/>
            <a:ext cx="2478970" cy="507366"/>
          </a:xfrm>
          <a:prstGeom prst="rect">
            <a:avLst/>
          </a:prstGeom>
        </p:spPr>
        <p:txBody>
          <a:bodyPr anchor="t" rtlCol="false" tIns="0" lIns="0" bIns="0" rIns="0">
            <a:spAutoFit/>
          </a:bodyPr>
          <a:lstStyle/>
          <a:p>
            <a:pPr algn="l">
              <a:lnSpc>
                <a:spcPts val="4059"/>
              </a:lnSpc>
            </a:pPr>
            <a:r>
              <a:rPr lang="en-US" sz="2899" spc="28" b="true">
                <a:solidFill>
                  <a:srgbClr val="FFFFFF">
                    <a:alpha val="60000"/>
                  </a:srgbClr>
                </a:solidFill>
                <a:latin typeface="Inter Bold"/>
                <a:ea typeface="Inter Bold"/>
                <a:cs typeface="Inter Bold"/>
                <a:sym typeface="Inter Bold"/>
              </a:rPr>
              <a:t>Pixabay</a:t>
            </a:r>
          </a:p>
        </p:txBody>
      </p:sp>
      <p:sp>
        <p:nvSpPr>
          <p:cNvPr name="TextBox 26" id="26"/>
          <p:cNvSpPr txBox="true"/>
          <p:nvPr/>
        </p:nvSpPr>
        <p:spPr>
          <a:xfrm rot="0">
            <a:off x="12037122" y="6931263"/>
            <a:ext cx="2478970" cy="507366"/>
          </a:xfrm>
          <a:prstGeom prst="rect">
            <a:avLst/>
          </a:prstGeom>
        </p:spPr>
        <p:txBody>
          <a:bodyPr anchor="t" rtlCol="false" tIns="0" lIns="0" bIns="0" rIns="0">
            <a:spAutoFit/>
          </a:bodyPr>
          <a:lstStyle/>
          <a:p>
            <a:pPr algn="l">
              <a:lnSpc>
                <a:spcPts val="4059"/>
              </a:lnSpc>
            </a:pPr>
            <a:r>
              <a:rPr lang="en-US" sz="2899" spc="28" b="true">
                <a:solidFill>
                  <a:srgbClr val="FFFFFF">
                    <a:alpha val="60000"/>
                  </a:srgbClr>
                </a:solidFill>
                <a:latin typeface="Inter Bold"/>
                <a:ea typeface="Inter Bold"/>
                <a:cs typeface="Inter Bold"/>
                <a:sym typeface="Inter Bold"/>
              </a:rPr>
              <a:t>Canva</a:t>
            </a:r>
          </a:p>
        </p:txBody>
      </p:sp>
      <p:sp>
        <p:nvSpPr>
          <p:cNvPr name="TextBox 27" id="27"/>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44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1980"/>
            <a:chOff x="0" y="0"/>
            <a:chExt cx="3404132" cy="1913890"/>
          </a:xfrm>
        </p:grpSpPr>
        <p:sp>
          <p:nvSpPr>
            <p:cNvPr name="Freeform 3" id="3"/>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141414"/>
            </a:solidFill>
          </p:spPr>
        </p:sp>
      </p:grpSp>
      <p:sp>
        <p:nvSpPr>
          <p:cNvPr name="Freeform 4" id="4"/>
          <p:cNvSpPr/>
          <p:nvPr/>
        </p:nvSpPr>
        <p:spPr>
          <a:xfrm flipH="false" flipV="false" rot="0">
            <a:off x="544855" y="670398"/>
            <a:ext cx="17198290" cy="8941184"/>
          </a:xfrm>
          <a:custGeom>
            <a:avLst/>
            <a:gdLst/>
            <a:ahLst/>
            <a:cxnLst/>
            <a:rect r="r" b="b" t="t" l="l"/>
            <a:pathLst>
              <a:path h="8941184" w="17198290">
                <a:moveTo>
                  <a:pt x="0" y="0"/>
                </a:moveTo>
                <a:lnTo>
                  <a:pt x="17198290" y="0"/>
                </a:lnTo>
                <a:lnTo>
                  <a:pt x="17198290" y="8941184"/>
                </a:lnTo>
                <a:lnTo>
                  <a:pt x="0" y="8941184"/>
                </a:lnTo>
                <a:lnTo>
                  <a:pt x="0" y="0"/>
                </a:lnTo>
                <a:close/>
              </a:path>
            </a:pathLst>
          </a:custGeom>
          <a:blipFill>
            <a:blip r:embed="rId2"/>
            <a:stretch>
              <a:fillRect l="0" t="-4098" r="0" b="-4098"/>
            </a:stretch>
          </a:blipFill>
        </p:spPr>
      </p:sp>
      <p:grpSp>
        <p:nvGrpSpPr>
          <p:cNvPr name="Group 5" id="5"/>
          <p:cNvGrpSpPr/>
          <p:nvPr/>
        </p:nvGrpSpPr>
        <p:grpSpPr>
          <a:xfrm rot="0">
            <a:off x="544855" y="672908"/>
            <a:ext cx="17198290" cy="8941184"/>
            <a:chOff x="0" y="0"/>
            <a:chExt cx="4000884" cy="2080012"/>
          </a:xfrm>
        </p:grpSpPr>
        <p:sp>
          <p:nvSpPr>
            <p:cNvPr name="Freeform 6" id="6"/>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sp>
        <p:nvSpPr>
          <p:cNvPr name="TextBox 7" id="7"/>
          <p:cNvSpPr txBox="true"/>
          <p:nvPr/>
        </p:nvSpPr>
        <p:spPr>
          <a:xfrm rot="0">
            <a:off x="2889684" y="4711382"/>
            <a:ext cx="12508633" cy="2397760"/>
          </a:xfrm>
          <a:prstGeom prst="rect">
            <a:avLst/>
          </a:prstGeom>
        </p:spPr>
        <p:txBody>
          <a:bodyPr anchor="t" rtlCol="false" tIns="0" lIns="0" bIns="0" rIns="0">
            <a:spAutoFit/>
          </a:bodyPr>
          <a:lstStyle/>
          <a:p>
            <a:pPr algn="ctr">
              <a:lnSpc>
                <a:spcPts val="6439"/>
              </a:lnSpc>
            </a:pPr>
            <a:r>
              <a:rPr lang="en-US" b="true" sz="4599" spc="45">
                <a:solidFill>
                  <a:srgbClr val="FFFFFF"/>
                </a:solidFill>
                <a:latin typeface="Red Hat Display Bold"/>
                <a:ea typeface="Red Hat Display Bold"/>
                <a:cs typeface="Red Hat Display Bold"/>
                <a:sym typeface="Red Hat Display Bold"/>
              </a:rPr>
              <a:t>WHY WE CHOOSE TO DEVELOP THIS PRODUCT?</a:t>
            </a:r>
          </a:p>
          <a:p>
            <a:pPr algn="ctr">
              <a:lnSpc>
                <a:spcPts val="6439"/>
              </a:lnSpc>
            </a:pPr>
          </a:p>
        </p:txBody>
      </p:sp>
      <p:sp>
        <p:nvSpPr>
          <p:cNvPr name="TextBox 8" id="8"/>
          <p:cNvSpPr txBox="true"/>
          <p:nvPr/>
        </p:nvSpPr>
        <p:spPr>
          <a:xfrm rot="0">
            <a:off x="6900649" y="7781078"/>
            <a:ext cx="4040576" cy="389255"/>
          </a:xfrm>
          <a:prstGeom prst="rect">
            <a:avLst/>
          </a:prstGeom>
        </p:spPr>
        <p:txBody>
          <a:bodyPr anchor="t" rtlCol="false" tIns="0" lIns="0" bIns="0" rIns="0">
            <a:spAutoFit/>
          </a:bodyPr>
          <a:lstStyle/>
          <a:p>
            <a:pPr algn="ctr" marL="0" indent="0" lvl="0">
              <a:lnSpc>
                <a:spcPts val="3220"/>
              </a:lnSpc>
              <a:spcBef>
                <a:spcPct val="0"/>
              </a:spcBef>
            </a:pPr>
            <a:r>
              <a:rPr lang="en-US" sz="2300" spc="23">
                <a:solidFill>
                  <a:srgbClr val="7849FE"/>
                </a:solidFill>
                <a:latin typeface="RQND Pro Wide"/>
                <a:ea typeface="RQND Pro Wide"/>
                <a:cs typeface="RQND Pro Wide"/>
                <a:sym typeface="RQND Pro Wide"/>
              </a:rPr>
              <a:t>GAY STATION</a:t>
            </a:r>
          </a:p>
        </p:txBody>
      </p:sp>
      <p:grpSp>
        <p:nvGrpSpPr>
          <p:cNvPr name="Group 9" id="9"/>
          <p:cNvGrpSpPr/>
          <p:nvPr/>
        </p:nvGrpSpPr>
        <p:grpSpPr>
          <a:xfrm rot="0">
            <a:off x="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9464896"/>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0"/>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7" id="17"/>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5</a:t>
            </a:r>
          </a:p>
        </p:txBody>
      </p:sp>
      <p:grpSp>
        <p:nvGrpSpPr>
          <p:cNvPr name="Group 18" id="18"/>
          <p:cNvGrpSpPr>
            <a:grpSpLocks noChangeAspect="true"/>
          </p:cNvGrpSpPr>
          <p:nvPr/>
        </p:nvGrpSpPr>
        <p:grpSpPr>
          <a:xfrm rot="-2162575">
            <a:off x="10074586" y="7580516"/>
            <a:ext cx="999783" cy="950794"/>
            <a:chOff x="0" y="0"/>
            <a:chExt cx="6350000" cy="6038850"/>
          </a:xfrm>
        </p:grpSpPr>
        <p:sp>
          <p:nvSpPr>
            <p:cNvPr name="Freeform 19" id="19"/>
            <p:cNvSpPr/>
            <p:nvPr/>
          </p:nvSpPr>
          <p:spPr>
            <a:xfrm flipH="false" flipV="false" rot="0">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3A2E5D"/>
            </a:solidFill>
          </p:spPr>
        </p:sp>
      </p:grpSp>
      <p:sp>
        <p:nvSpPr>
          <p:cNvPr name="Freeform 20" id="20"/>
          <p:cNvSpPr/>
          <p:nvPr/>
        </p:nvSpPr>
        <p:spPr>
          <a:xfrm flipH="false" flipV="false" rot="0">
            <a:off x="10306883" y="7828703"/>
            <a:ext cx="634343" cy="454421"/>
          </a:xfrm>
          <a:custGeom>
            <a:avLst/>
            <a:gdLst/>
            <a:ahLst/>
            <a:cxnLst/>
            <a:rect r="r" b="b" t="t" l="l"/>
            <a:pathLst>
              <a:path h="454421" w="634343">
                <a:moveTo>
                  <a:pt x="0" y="0"/>
                </a:moveTo>
                <a:lnTo>
                  <a:pt x="634343" y="0"/>
                </a:lnTo>
                <a:lnTo>
                  <a:pt x="634343" y="454421"/>
                </a:lnTo>
                <a:lnTo>
                  <a:pt x="0" y="454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325505" y="4945621"/>
            <a:ext cx="12235114" cy="12158644"/>
          </a:xfrm>
          <a:custGeom>
            <a:avLst/>
            <a:gdLst/>
            <a:ahLst/>
            <a:cxnLst/>
            <a:rect r="r" b="b" t="t" l="l"/>
            <a:pathLst>
              <a:path h="12158644" w="12235114">
                <a:moveTo>
                  <a:pt x="0" y="0"/>
                </a:moveTo>
                <a:lnTo>
                  <a:pt x="12235113" y="0"/>
                </a:lnTo>
                <a:lnTo>
                  <a:pt x="12235113" y="12158644"/>
                </a:lnTo>
                <a:lnTo>
                  <a:pt x="0" y="12158644"/>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0" y="1865815"/>
            <a:ext cx="8819681" cy="6025829"/>
          </a:xfrm>
          <a:custGeom>
            <a:avLst/>
            <a:gdLst/>
            <a:ahLst/>
            <a:cxnLst/>
            <a:rect r="r" b="b" t="t" l="l"/>
            <a:pathLst>
              <a:path h="6025829" w="8819681">
                <a:moveTo>
                  <a:pt x="0" y="0"/>
                </a:moveTo>
                <a:lnTo>
                  <a:pt x="8819681" y="0"/>
                </a:lnTo>
                <a:lnTo>
                  <a:pt x="8819681" y="6025828"/>
                </a:lnTo>
                <a:lnTo>
                  <a:pt x="0" y="6025828"/>
                </a:lnTo>
                <a:lnTo>
                  <a:pt x="0" y="0"/>
                </a:lnTo>
                <a:close/>
              </a:path>
            </a:pathLst>
          </a:custGeom>
          <a:blipFill>
            <a:blip r:embed="rId3"/>
            <a:stretch>
              <a:fillRect l="-12517" t="-4860" r="0" b="-4860"/>
            </a:stretch>
          </a:blipFill>
        </p:spPr>
      </p:sp>
      <p:sp>
        <p:nvSpPr>
          <p:cNvPr name="AutoShape 4" id="4"/>
          <p:cNvSpPr/>
          <p:nvPr/>
        </p:nvSpPr>
        <p:spPr>
          <a:xfrm flipV="true">
            <a:off x="0" y="7891643"/>
            <a:ext cx="8819681" cy="0"/>
          </a:xfrm>
          <a:prstGeom prst="line">
            <a:avLst/>
          </a:prstGeom>
          <a:ln cap="flat" w="123825">
            <a:solidFill>
              <a:srgbClr val="7243F5"/>
            </a:solidFill>
            <a:prstDash val="solid"/>
            <a:headEnd type="none" len="sm" w="sm"/>
            <a:tailEnd type="none" len="sm" w="sm"/>
          </a:ln>
        </p:spPr>
      </p:sp>
      <p:sp>
        <p:nvSpPr>
          <p:cNvPr name="TextBox 5" id="5"/>
          <p:cNvSpPr txBox="true"/>
          <p:nvPr/>
        </p:nvSpPr>
        <p:spPr>
          <a:xfrm rot="0">
            <a:off x="10204236" y="1751515"/>
            <a:ext cx="7131264" cy="1028700"/>
          </a:xfrm>
          <a:prstGeom prst="rect">
            <a:avLst/>
          </a:prstGeom>
        </p:spPr>
        <p:txBody>
          <a:bodyPr anchor="t" rtlCol="false" tIns="0" lIns="0" bIns="0" rIns="0">
            <a:spAutoFit/>
          </a:bodyPr>
          <a:lstStyle/>
          <a:p>
            <a:pPr algn="ctr">
              <a:lnSpc>
                <a:spcPts val="8400"/>
              </a:lnSpc>
            </a:pPr>
            <a:r>
              <a:rPr lang="en-US" b="true" sz="6000" spc="60">
                <a:solidFill>
                  <a:srgbClr val="FFFFFF"/>
                </a:solidFill>
                <a:latin typeface="Canva Sans Bold"/>
                <a:ea typeface="Canva Sans Bold"/>
                <a:cs typeface="Canva Sans Bold"/>
                <a:sym typeface="Canva Sans Bold"/>
              </a:rPr>
              <a:t>IN REALITY</a:t>
            </a:r>
          </a:p>
        </p:txBody>
      </p:sp>
      <p:sp>
        <p:nvSpPr>
          <p:cNvPr name="AutoShape 6" id="6"/>
          <p:cNvSpPr/>
          <p:nvPr/>
        </p:nvSpPr>
        <p:spPr>
          <a:xfrm>
            <a:off x="11243359" y="3862917"/>
            <a:ext cx="5166065" cy="0"/>
          </a:xfrm>
          <a:prstGeom prst="line">
            <a:avLst/>
          </a:prstGeom>
          <a:ln cap="flat" w="66675">
            <a:solidFill>
              <a:srgbClr val="7243F5"/>
            </a:solidFill>
            <a:prstDash val="solid"/>
            <a:headEnd type="none" len="sm" w="sm"/>
            <a:tailEnd type="none" len="sm" w="sm"/>
          </a:ln>
        </p:spPr>
      </p:sp>
      <p:sp>
        <p:nvSpPr>
          <p:cNvPr name="AutoShape 7" id="7"/>
          <p:cNvSpPr/>
          <p:nvPr/>
        </p:nvSpPr>
        <p:spPr>
          <a:xfrm>
            <a:off x="12541090" y="3545733"/>
            <a:ext cx="2457556" cy="0"/>
          </a:xfrm>
          <a:prstGeom prst="line">
            <a:avLst/>
          </a:prstGeom>
          <a:ln cap="flat" w="104775">
            <a:solidFill>
              <a:srgbClr val="7243F5"/>
            </a:solidFill>
            <a:prstDash val="solid"/>
            <a:headEnd type="none" len="sm" w="sm"/>
            <a:tailEnd type="none" len="sm" w="sm"/>
          </a:ln>
        </p:spPr>
      </p:sp>
      <p:sp>
        <p:nvSpPr>
          <p:cNvPr name="TextBox 8" id="8"/>
          <p:cNvSpPr txBox="true"/>
          <p:nvPr/>
        </p:nvSpPr>
        <p:spPr>
          <a:xfrm rot="0">
            <a:off x="10656468" y="4067705"/>
            <a:ext cx="6226800" cy="4443731"/>
          </a:xfrm>
          <a:prstGeom prst="rect">
            <a:avLst/>
          </a:prstGeom>
        </p:spPr>
        <p:txBody>
          <a:bodyPr anchor="t" rtlCol="false" tIns="0" lIns="0" bIns="0" rIns="0">
            <a:spAutoFit/>
          </a:bodyPr>
          <a:lstStyle/>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In reality</a:t>
            </a:r>
          </a:p>
          <a:p>
            <a:pPr algn="ctr">
              <a:lnSpc>
                <a:spcPts val="3919"/>
              </a:lnSpc>
            </a:pPr>
            <a:r>
              <a:rPr lang="en-US" sz="2799" b="true">
                <a:solidFill>
                  <a:srgbClr val="FFFFFF">
                    <a:alpha val="60000"/>
                  </a:srgbClr>
                </a:solidFill>
                <a:latin typeface="Red Hat Display Bold"/>
                <a:ea typeface="Red Hat Display Bold"/>
                <a:cs typeface="Red Hat Display Bold"/>
                <a:sym typeface="Red Hat Display Bold"/>
              </a:rPr>
              <a:t> In Vietnam, 44.9% of eSports players use PCs, reflecting the strong popularity of computer gaming. This is driven by the immersive experience PCs offer and the culture of gaming in internet cafes.</a:t>
            </a:r>
          </a:p>
          <a:p>
            <a:pPr algn="ctr">
              <a:lnSpc>
                <a:spcPts val="3919"/>
              </a:lnSpc>
            </a:pPr>
          </a:p>
        </p:txBody>
      </p:sp>
      <p:grpSp>
        <p:nvGrpSpPr>
          <p:cNvPr name="Group 9" id="9"/>
          <p:cNvGrpSpPr/>
          <p:nvPr/>
        </p:nvGrpSpPr>
        <p:grpSpPr>
          <a:xfrm rot="0">
            <a:off x="0" y="9464896"/>
            <a:ext cx="952500" cy="822104"/>
            <a:chOff x="0" y="0"/>
            <a:chExt cx="6037910" cy="5211327"/>
          </a:xfrm>
        </p:grpSpPr>
        <p:sp>
          <p:nvSpPr>
            <p:cNvPr name="Freeform 10" id="10"/>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1" id="11"/>
          <p:cNvGrpSpPr/>
          <p:nvPr/>
        </p:nvGrpSpPr>
        <p:grpSpPr>
          <a:xfrm rot="0">
            <a:off x="17335500" y="9464896"/>
            <a:ext cx="952500" cy="822104"/>
            <a:chOff x="0" y="0"/>
            <a:chExt cx="6037910" cy="5211327"/>
          </a:xfrm>
        </p:grpSpPr>
        <p:sp>
          <p:nvSpPr>
            <p:cNvPr name="Freeform 12" id="1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3" id="13"/>
          <p:cNvGrpSpPr/>
          <p:nvPr/>
        </p:nvGrpSpPr>
        <p:grpSpPr>
          <a:xfrm rot="0">
            <a:off x="0" y="0"/>
            <a:ext cx="952500" cy="822104"/>
            <a:chOff x="0" y="0"/>
            <a:chExt cx="6037910" cy="5211327"/>
          </a:xfrm>
        </p:grpSpPr>
        <p:sp>
          <p:nvSpPr>
            <p:cNvPr name="Freeform 14" id="1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5" id="15"/>
          <p:cNvGrpSpPr/>
          <p:nvPr/>
        </p:nvGrpSpPr>
        <p:grpSpPr>
          <a:xfrm rot="0">
            <a:off x="17335500" y="0"/>
            <a:ext cx="952500" cy="822104"/>
            <a:chOff x="0" y="0"/>
            <a:chExt cx="6037910" cy="5211327"/>
          </a:xfrm>
        </p:grpSpPr>
        <p:sp>
          <p:nvSpPr>
            <p:cNvPr name="Freeform 16" id="1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17" id="17"/>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6</a:t>
            </a:r>
          </a:p>
        </p:txBody>
      </p:sp>
      <p:sp>
        <p:nvSpPr>
          <p:cNvPr name="TextBox 18" id="18"/>
          <p:cNvSpPr txBox="true"/>
          <p:nvPr/>
        </p:nvSpPr>
        <p:spPr>
          <a:xfrm rot="0">
            <a:off x="1335228" y="47837"/>
            <a:ext cx="16322872" cy="2397759"/>
          </a:xfrm>
          <a:prstGeom prst="rect">
            <a:avLst/>
          </a:prstGeom>
        </p:spPr>
        <p:txBody>
          <a:bodyPr anchor="t" rtlCol="false" tIns="0" lIns="0" bIns="0" rIns="0">
            <a:spAutoFit/>
          </a:bodyPr>
          <a:lstStyle/>
          <a:p>
            <a:pPr algn="l">
              <a:lnSpc>
                <a:spcPts val="6440"/>
              </a:lnSpc>
            </a:pPr>
            <a:r>
              <a:rPr lang="en-US" sz="4600" spc="46">
                <a:solidFill>
                  <a:srgbClr val="FFFFFF"/>
                </a:solidFill>
                <a:latin typeface="RQND Pro Wide"/>
                <a:ea typeface="RQND Pro Wide"/>
                <a:cs typeface="RQND Pro Wide"/>
                <a:sym typeface="RQND Pro Wide"/>
              </a:rPr>
              <a:t>WHAT IS THE PRODUCT THAT WE ARE DEVELOPING?</a:t>
            </a:r>
          </a:p>
          <a:p>
            <a:pPr algn="l">
              <a:lnSpc>
                <a:spcPts val="64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55963" y="3200604"/>
            <a:ext cx="6529439" cy="4042930"/>
            <a:chOff x="0" y="0"/>
            <a:chExt cx="8705918" cy="5390574"/>
          </a:xfrm>
        </p:grpSpPr>
        <p:pic>
          <p:nvPicPr>
            <p:cNvPr name="Picture 3" id="3"/>
            <p:cNvPicPr>
              <a:picLocks noChangeAspect="true"/>
            </p:cNvPicPr>
            <p:nvPr/>
          </p:nvPicPr>
          <p:blipFill>
            <a:blip r:embed="rId2"/>
            <a:srcRect l="0" t="25260" r="0" b="25260"/>
            <a:stretch>
              <a:fillRect/>
            </a:stretch>
          </p:blipFill>
          <p:spPr>
            <a:xfrm flipH="false" flipV="false">
              <a:off x="0" y="0"/>
              <a:ext cx="8705918" cy="5390574"/>
            </a:xfrm>
            <a:prstGeom prst="rect">
              <a:avLst/>
            </a:prstGeom>
          </p:spPr>
        </p:pic>
      </p:grpSp>
      <p:sp>
        <p:nvSpPr>
          <p:cNvPr name="TextBox 4" id="4"/>
          <p:cNvSpPr txBox="true"/>
          <p:nvPr/>
        </p:nvSpPr>
        <p:spPr>
          <a:xfrm rot="0">
            <a:off x="1335109" y="1085215"/>
            <a:ext cx="10547464" cy="1036752"/>
          </a:xfrm>
          <a:prstGeom prst="rect">
            <a:avLst/>
          </a:prstGeom>
        </p:spPr>
        <p:txBody>
          <a:bodyPr anchor="t" rtlCol="false" tIns="0" lIns="0" bIns="0" rIns="0">
            <a:spAutoFit/>
          </a:bodyPr>
          <a:lstStyle/>
          <a:p>
            <a:pPr algn="l">
              <a:lnSpc>
                <a:spcPts val="8481"/>
              </a:lnSpc>
            </a:pPr>
            <a:r>
              <a:rPr lang="en-US" sz="6057" spc="60">
                <a:solidFill>
                  <a:srgbClr val="FFFFFF"/>
                </a:solidFill>
                <a:latin typeface="RQND Pro Wide"/>
                <a:ea typeface="RQND Pro Wide"/>
                <a:cs typeface="RQND Pro Wide"/>
                <a:sym typeface="RQND Pro Wide"/>
              </a:rPr>
              <a:t>Challenges </a:t>
            </a:r>
          </a:p>
        </p:txBody>
      </p:sp>
      <p:grpSp>
        <p:nvGrpSpPr>
          <p:cNvPr name="Group 5" id="5"/>
          <p:cNvGrpSpPr/>
          <p:nvPr/>
        </p:nvGrpSpPr>
        <p:grpSpPr>
          <a:xfrm rot="0">
            <a:off x="14294499" y="1578204"/>
            <a:ext cx="1355505" cy="341926"/>
            <a:chOff x="0" y="0"/>
            <a:chExt cx="604163" cy="152400"/>
          </a:xfrm>
        </p:grpSpPr>
        <p:sp>
          <p:nvSpPr>
            <p:cNvPr name="Freeform 6" id="6"/>
            <p:cNvSpPr/>
            <p:nvPr/>
          </p:nvSpPr>
          <p:spPr>
            <a:xfrm flipH="false" flipV="false" rot="0">
              <a:off x="0" y="0"/>
              <a:ext cx="604163" cy="152400"/>
            </a:xfrm>
            <a:custGeom>
              <a:avLst/>
              <a:gdLst/>
              <a:ahLst/>
              <a:cxnLst/>
              <a:rect r="r" b="b" t="t" l="l"/>
              <a:pathLst>
                <a:path h="152400" w="604163">
                  <a:moveTo>
                    <a:pt x="0" y="0"/>
                  </a:moveTo>
                  <a:lnTo>
                    <a:pt x="604163" y="0"/>
                  </a:lnTo>
                  <a:lnTo>
                    <a:pt x="604163" y="152400"/>
                  </a:lnTo>
                  <a:lnTo>
                    <a:pt x="0" y="152400"/>
                  </a:lnTo>
                  <a:close/>
                </a:path>
              </a:pathLst>
            </a:custGeom>
            <a:solidFill>
              <a:srgbClr val="7243F5"/>
            </a:solidFill>
          </p:spPr>
        </p:sp>
      </p:grpSp>
      <p:sp>
        <p:nvSpPr>
          <p:cNvPr name="TextBox 7" id="7"/>
          <p:cNvSpPr txBox="true"/>
          <p:nvPr/>
        </p:nvSpPr>
        <p:spPr>
          <a:xfrm rot="0">
            <a:off x="14159632" y="1564608"/>
            <a:ext cx="2134319" cy="331018"/>
          </a:xfrm>
          <a:prstGeom prst="rect">
            <a:avLst/>
          </a:prstGeom>
        </p:spPr>
        <p:txBody>
          <a:bodyPr anchor="t" rtlCol="false" tIns="0" lIns="0" bIns="0" rIns="0">
            <a:spAutoFit/>
          </a:bodyPr>
          <a:lstStyle/>
          <a:p>
            <a:pPr algn="r">
              <a:lnSpc>
                <a:spcPts val="2754"/>
              </a:lnSpc>
            </a:pPr>
            <a:r>
              <a:rPr lang="en-US" sz="1967">
                <a:solidFill>
                  <a:srgbClr val="FFFFFF"/>
                </a:solidFill>
                <a:latin typeface="Canva Sans"/>
                <a:ea typeface="Canva Sans"/>
                <a:cs typeface="Canva Sans"/>
                <a:sym typeface="Canva Sans"/>
              </a:rPr>
              <a:t>GAY STATION</a:t>
            </a:r>
          </a:p>
        </p:txBody>
      </p:sp>
      <p:grpSp>
        <p:nvGrpSpPr>
          <p:cNvPr name="Group 8" id="8"/>
          <p:cNvGrpSpPr/>
          <p:nvPr/>
        </p:nvGrpSpPr>
        <p:grpSpPr>
          <a:xfrm rot="0">
            <a:off x="10495874" y="3200604"/>
            <a:ext cx="6204739" cy="3885793"/>
            <a:chOff x="0" y="0"/>
            <a:chExt cx="8272986" cy="5181057"/>
          </a:xfrm>
        </p:grpSpPr>
        <p:pic>
          <p:nvPicPr>
            <p:cNvPr name="Picture 9" id="9"/>
            <p:cNvPicPr>
              <a:picLocks noChangeAspect="true"/>
            </p:cNvPicPr>
            <p:nvPr/>
          </p:nvPicPr>
          <p:blipFill>
            <a:blip r:embed="rId3"/>
            <a:srcRect l="0" t="3030" r="0" b="3030"/>
            <a:stretch>
              <a:fillRect/>
            </a:stretch>
          </p:blipFill>
          <p:spPr>
            <a:xfrm flipH="false" flipV="false">
              <a:off x="0" y="0"/>
              <a:ext cx="8272986" cy="5181057"/>
            </a:xfrm>
            <a:prstGeom prst="rect">
              <a:avLst/>
            </a:prstGeom>
          </p:spPr>
        </p:pic>
      </p:grpSp>
      <p:grpSp>
        <p:nvGrpSpPr>
          <p:cNvPr name="Group 10" id="10"/>
          <p:cNvGrpSpPr/>
          <p:nvPr/>
        </p:nvGrpSpPr>
        <p:grpSpPr>
          <a:xfrm rot="0">
            <a:off x="1335228" y="7472279"/>
            <a:ext cx="7610599" cy="2044308"/>
            <a:chOff x="0" y="0"/>
            <a:chExt cx="2336180" cy="627529"/>
          </a:xfrm>
        </p:grpSpPr>
        <p:sp>
          <p:nvSpPr>
            <p:cNvPr name="Freeform 11" id="11"/>
            <p:cNvSpPr/>
            <p:nvPr/>
          </p:nvSpPr>
          <p:spPr>
            <a:xfrm flipH="false" flipV="false" rot="0">
              <a:off x="0" y="0"/>
              <a:ext cx="2336180" cy="627529"/>
            </a:xfrm>
            <a:custGeom>
              <a:avLst/>
              <a:gdLst/>
              <a:ahLst/>
              <a:cxnLst/>
              <a:rect r="r" b="b" t="t" l="l"/>
              <a:pathLst>
                <a:path h="627529" w="2336180">
                  <a:moveTo>
                    <a:pt x="0" y="0"/>
                  </a:moveTo>
                  <a:lnTo>
                    <a:pt x="2336180" y="0"/>
                  </a:lnTo>
                  <a:lnTo>
                    <a:pt x="2336180" y="627529"/>
                  </a:lnTo>
                  <a:lnTo>
                    <a:pt x="0" y="627529"/>
                  </a:lnTo>
                  <a:close/>
                </a:path>
              </a:pathLst>
            </a:custGeom>
            <a:solidFill>
              <a:srgbClr val="060607">
                <a:alpha val="80000"/>
              </a:srgbClr>
            </a:solidFill>
          </p:spPr>
        </p:sp>
      </p:grpSp>
      <p:grpSp>
        <p:nvGrpSpPr>
          <p:cNvPr name="Group 12" id="12"/>
          <p:cNvGrpSpPr/>
          <p:nvPr/>
        </p:nvGrpSpPr>
        <p:grpSpPr>
          <a:xfrm rot="0">
            <a:off x="9341279" y="7472279"/>
            <a:ext cx="8946721" cy="2044308"/>
            <a:chOff x="0" y="0"/>
            <a:chExt cx="2746321" cy="627529"/>
          </a:xfrm>
        </p:grpSpPr>
        <p:sp>
          <p:nvSpPr>
            <p:cNvPr name="Freeform 13" id="13"/>
            <p:cNvSpPr/>
            <p:nvPr/>
          </p:nvSpPr>
          <p:spPr>
            <a:xfrm flipH="false" flipV="false" rot="0">
              <a:off x="0" y="0"/>
              <a:ext cx="2746322" cy="627529"/>
            </a:xfrm>
            <a:custGeom>
              <a:avLst/>
              <a:gdLst/>
              <a:ahLst/>
              <a:cxnLst/>
              <a:rect r="r" b="b" t="t" l="l"/>
              <a:pathLst>
                <a:path h="627529" w="2746322">
                  <a:moveTo>
                    <a:pt x="0" y="0"/>
                  </a:moveTo>
                  <a:lnTo>
                    <a:pt x="2746322" y="0"/>
                  </a:lnTo>
                  <a:lnTo>
                    <a:pt x="2746322" y="627529"/>
                  </a:lnTo>
                  <a:lnTo>
                    <a:pt x="0" y="627529"/>
                  </a:lnTo>
                  <a:close/>
                </a:path>
              </a:pathLst>
            </a:custGeom>
            <a:solidFill>
              <a:srgbClr val="060607">
                <a:alpha val="80000"/>
              </a:srgbClr>
            </a:solidFill>
          </p:spPr>
        </p:sp>
      </p:grpSp>
      <p:grpSp>
        <p:nvGrpSpPr>
          <p:cNvPr name="Group 14" id="14"/>
          <p:cNvGrpSpPr/>
          <p:nvPr/>
        </p:nvGrpSpPr>
        <p:grpSpPr>
          <a:xfrm rot="0">
            <a:off x="9341279" y="7472279"/>
            <a:ext cx="841471" cy="429349"/>
            <a:chOff x="0" y="0"/>
            <a:chExt cx="526007" cy="268388"/>
          </a:xfrm>
        </p:grpSpPr>
        <p:sp>
          <p:nvSpPr>
            <p:cNvPr name="Freeform 15" id="15"/>
            <p:cNvSpPr/>
            <p:nvPr/>
          </p:nvSpPr>
          <p:spPr>
            <a:xfrm flipH="false" flipV="false" rot="0">
              <a:off x="0" y="0"/>
              <a:ext cx="526007" cy="268388"/>
            </a:xfrm>
            <a:custGeom>
              <a:avLst/>
              <a:gdLst/>
              <a:ahLst/>
              <a:cxnLst/>
              <a:rect r="r" b="b" t="t" l="l"/>
              <a:pathLst>
                <a:path h="268388" w="526007">
                  <a:moveTo>
                    <a:pt x="0" y="0"/>
                  </a:moveTo>
                  <a:lnTo>
                    <a:pt x="526007" y="0"/>
                  </a:lnTo>
                  <a:lnTo>
                    <a:pt x="526007" y="268388"/>
                  </a:lnTo>
                  <a:lnTo>
                    <a:pt x="0" y="268388"/>
                  </a:lnTo>
                  <a:close/>
                </a:path>
              </a:pathLst>
            </a:custGeom>
            <a:solidFill>
              <a:srgbClr val="7243F5"/>
            </a:solidFill>
          </p:spPr>
        </p:sp>
      </p:grpSp>
      <p:sp>
        <p:nvSpPr>
          <p:cNvPr name="TextBox 16" id="16"/>
          <p:cNvSpPr txBox="true"/>
          <p:nvPr/>
        </p:nvSpPr>
        <p:spPr>
          <a:xfrm rot="0">
            <a:off x="9470877" y="7844478"/>
            <a:ext cx="8513930" cy="1783588"/>
          </a:xfrm>
          <a:prstGeom prst="rect">
            <a:avLst/>
          </a:prstGeom>
        </p:spPr>
        <p:txBody>
          <a:bodyPr anchor="t" rtlCol="false" tIns="0" lIns="0" bIns="0" rIns="0">
            <a:spAutoFit/>
          </a:bodyPr>
          <a:lstStyle/>
          <a:p>
            <a:pPr algn="l">
              <a:lnSpc>
                <a:spcPts val="3542"/>
              </a:lnSpc>
            </a:pPr>
            <a:r>
              <a:rPr lang="en-US" sz="2530" spc="25" b="true">
                <a:solidFill>
                  <a:srgbClr val="FFFFFF"/>
                </a:solidFill>
                <a:latin typeface="Red Hat Display Bold"/>
                <a:ea typeface="Red Hat Display Bold"/>
                <a:cs typeface="Red Hat Display Bold"/>
                <a:sym typeface="Red Hat Display Bold"/>
              </a:rPr>
              <a:t>Not only do we need to pay much attention to the quality of hardware and software, we must also ensure support services such as space and customer service.</a:t>
            </a:r>
          </a:p>
          <a:p>
            <a:pPr algn="l">
              <a:lnSpc>
                <a:spcPts val="3542"/>
              </a:lnSpc>
            </a:pPr>
          </a:p>
        </p:txBody>
      </p:sp>
      <p:grpSp>
        <p:nvGrpSpPr>
          <p:cNvPr name="Group 17" id="17"/>
          <p:cNvGrpSpPr/>
          <p:nvPr/>
        </p:nvGrpSpPr>
        <p:grpSpPr>
          <a:xfrm rot="0">
            <a:off x="1335228" y="7517454"/>
            <a:ext cx="841471" cy="384173"/>
            <a:chOff x="0" y="0"/>
            <a:chExt cx="526007" cy="240149"/>
          </a:xfrm>
        </p:grpSpPr>
        <p:sp>
          <p:nvSpPr>
            <p:cNvPr name="Freeform 18" id="18"/>
            <p:cNvSpPr/>
            <p:nvPr/>
          </p:nvSpPr>
          <p:spPr>
            <a:xfrm flipH="false" flipV="false" rot="0">
              <a:off x="0" y="0"/>
              <a:ext cx="526007" cy="240149"/>
            </a:xfrm>
            <a:custGeom>
              <a:avLst/>
              <a:gdLst/>
              <a:ahLst/>
              <a:cxnLst/>
              <a:rect r="r" b="b" t="t" l="l"/>
              <a:pathLst>
                <a:path h="240149" w="526007">
                  <a:moveTo>
                    <a:pt x="0" y="0"/>
                  </a:moveTo>
                  <a:lnTo>
                    <a:pt x="526007" y="0"/>
                  </a:lnTo>
                  <a:lnTo>
                    <a:pt x="526007" y="240149"/>
                  </a:lnTo>
                  <a:lnTo>
                    <a:pt x="0" y="240149"/>
                  </a:lnTo>
                  <a:close/>
                </a:path>
              </a:pathLst>
            </a:custGeom>
            <a:solidFill>
              <a:srgbClr val="7243F5"/>
            </a:solidFill>
          </p:spPr>
        </p:sp>
      </p:grpSp>
      <p:sp>
        <p:nvSpPr>
          <p:cNvPr name="TextBox 19" id="19"/>
          <p:cNvSpPr txBox="true"/>
          <p:nvPr/>
        </p:nvSpPr>
        <p:spPr>
          <a:xfrm rot="0">
            <a:off x="1335228" y="7460304"/>
            <a:ext cx="7610599" cy="1783588"/>
          </a:xfrm>
          <a:prstGeom prst="rect">
            <a:avLst/>
          </a:prstGeom>
        </p:spPr>
        <p:txBody>
          <a:bodyPr anchor="t" rtlCol="false" tIns="0" lIns="0" bIns="0" rIns="0">
            <a:spAutoFit/>
          </a:bodyPr>
          <a:lstStyle/>
          <a:p>
            <a:pPr algn="l">
              <a:lnSpc>
                <a:spcPts val="3542"/>
              </a:lnSpc>
            </a:pPr>
          </a:p>
          <a:p>
            <a:pPr algn="l">
              <a:lnSpc>
                <a:spcPts val="3542"/>
              </a:lnSpc>
            </a:pPr>
            <a:r>
              <a:rPr lang="en-US" sz="2530" spc="25" b="true">
                <a:solidFill>
                  <a:srgbClr val="FFFFFF"/>
                </a:solidFill>
                <a:latin typeface="Red Hat Display Bold"/>
                <a:ea typeface="Red Hat Display Bold"/>
                <a:cs typeface="Red Hat Display Bold"/>
                <a:sym typeface="Red Hat Display Bold"/>
              </a:rPr>
              <a:t>Current internet cafes are still using current error management systems, which are difficult to use.</a:t>
            </a:r>
          </a:p>
        </p:txBody>
      </p:sp>
      <p:sp>
        <p:nvSpPr>
          <p:cNvPr name="TextBox 20" id="20"/>
          <p:cNvSpPr txBox="true"/>
          <p:nvPr/>
        </p:nvSpPr>
        <p:spPr>
          <a:xfrm rot="0">
            <a:off x="1335109" y="990600"/>
            <a:ext cx="2293977" cy="379730"/>
          </a:xfrm>
          <a:prstGeom prst="rect">
            <a:avLst/>
          </a:prstGeom>
        </p:spPr>
        <p:txBody>
          <a:bodyPr anchor="t" rtlCol="false" tIns="0" lIns="0" bIns="0" rIns="0">
            <a:spAutoFit/>
          </a:bodyPr>
          <a:lstStyle/>
          <a:p>
            <a:pPr algn="ctr">
              <a:lnSpc>
                <a:spcPts val="3220"/>
              </a:lnSpc>
            </a:pPr>
            <a:r>
              <a:rPr lang="en-US" b="true" sz="2300" spc="23">
                <a:solidFill>
                  <a:srgbClr val="7243F5"/>
                </a:solidFill>
                <a:latin typeface="Red Hat Display Bold"/>
                <a:ea typeface="Red Hat Display Bold"/>
                <a:cs typeface="Red Hat Display Bold"/>
                <a:sym typeface="Red Hat Display Bold"/>
              </a:rPr>
              <a:t>OUR PECIALITY</a:t>
            </a:r>
          </a:p>
        </p:txBody>
      </p:sp>
      <p:grpSp>
        <p:nvGrpSpPr>
          <p:cNvPr name="Group 21" id="21"/>
          <p:cNvGrpSpPr/>
          <p:nvPr/>
        </p:nvGrpSpPr>
        <p:grpSpPr>
          <a:xfrm rot="0">
            <a:off x="0" y="9464896"/>
            <a:ext cx="952500" cy="822104"/>
            <a:chOff x="0" y="0"/>
            <a:chExt cx="6037910" cy="5211327"/>
          </a:xfrm>
        </p:grpSpPr>
        <p:sp>
          <p:nvSpPr>
            <p:cNvPr name="Freeform 22" id="22"/>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3" id="23"/>
          <p:cNvGrpSpPr/>
          <p:nvPr/>
        </p:nvGrpSpPr>
        <p:grpSpPr>
          <a:xfrm rot="0">
            <a:off x="17335500" y="9464896"/>
            <a:ext cx="952500" cy="822104"/>
            <a:chOff x="0" y="0"/>
            <a:chExt cx="6037910" cy="5211327"/>
          </a:xfrm>
        </p:grpSpPr>
        <p:sp>
          <p:nvSpPr>
            <p:cNvPr name="Freeform 24" id="24"/>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5" id="25"/>
          <p:cNvGrpSpPr/>
          <p:nvPr/>
        </p:nvGrpSpPr>
        <p:grpSpPr>
          <a:xfrm rot="0">
            <a:off x="0" y="0"/>
            <a:ext cx="952500" cy="822104"/>
            <a:chOff x="0" y="0"/>
            <a:chExt cx="6037910" cy="5211327"/>
          </a:xfrm>
        </p:grpSpPr>
        <p:sp>
          <p:nvSpPr>
            <p:cNvPr name="Freeform 26" id="26"/>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7" id="27"/>
          <p:cNvGrpSpPr/>
          <p:nvPr/>
        </p:nvGrpSpPr>
        <p:grpSpPr>
          <a:xfrm rot="0">
            <a:off x="17335500" y="0"/>
            <a:ext cx="952500" cy="822104"/>
            <a:chOff x="0" y="0"/>
            <a:chExt cx="6037910" cy="5211327"/>
          </a:xfrm>
        </p:grpSpPr>
        <p:sp>
          <p:nvSpPr>
            <p:cNvPr name="Freeform 28" id="28"/>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9" id="29"/>
          <p:cNvSpPr/>
          <p:nvPr/>
        </p:nvSpPr>
        <p:spPr>
          <a:xfrm rot="0">
            <a:off x="1335228" y="9341071"/>
            <a:ext cx="7610599" cy="0"/>
          </a:xfrm>
          <a:prstGeom prst="line">
            <a:avLst/>
          </a:prstGeom>
          <a:ln cap="flat" w="123825">
            <a:solidFill>
              <a:srgbClr val="7243F5"/>
            </a:solidFill>
            <a:prstDash val="solid"/>
            <a:headEnd type="none" len="sm" w="sm"/>
            <a:tailEnd type="none" len="sm" w="sm"/>
          </a:ln>
        </p:spPr>
      </p:sp>
      <p:sp>
        <p:nvSpPr>
          <p:cNvPr name="AutoShape 30" id="30"/>
          <p:cNvSpPr/>
          <p:nvPr/>
        </p:nvSpPr>
        <p:spPr>
          <a:xfrm rot="0">
            <a:off x="9341279" y="9341071"/>
            <a:ext cx="7610599" cy="0"/>
          </a:xfrm>
          <a:prstGeom prst="line">
            <a:avLst/>
          </a:prstGeom>
          <a:ln cap="flat" w="123825">
            <a:solidFill>
              <a:srgbClr val="7243F5"/>
            </a:solidFill>
            <a:prstDash val="solid"/>
            <a:headEnd type="none" len="sm" w="sm"/>
            <a:tailEnd type="none" len="sm" w="sm"/>
          </a:ln>
        </p:spPr>
      </p:sp>
      <p:sp>
        <p:nvSpPr>
          <p:cNvPr name="TextBox 31" id="31"/>
          <p:cNvSpPr txBox="true"/>
          <p:nvPr/>
        </p:nvSpPr>
        <p:spPr>
          <a:xfrm rot="0">
            <a:off x="17658100" y="9498122"/>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754447" y="-7304758"/>
            <a:ext cx="12235114" cy="12158644"/>
          </a:xfrm>
          <a:custGeom>
            <a:avLst/>
            <a:gdLst/>
            <a:ahLst/>
            <a:cxnLst/>
            <a:rect r="r" b="b" t="t" l="l"/>
            <a:pathLst>
              <a:path h="12158644" w="12235114">
                <a:moveTo>
                  <a:pt x="0" y="0"/>
                </a:moveTo>
                <a:lnTo>
                  <a:pt x="12235114" y="0"/>
                </a:lnTo>
                <a:lnTo>
                  <a:pt x="12235114" y="12158645"/>
                </a:lnTo>
                <a:lnTo>
                  <a:pt x="0" y="12158645"/>
                </a:lnTo>
                <a:lnTo>
                  <a:pt x="0" y="0"/>
                </a:lnTo>
                <a:close/>
              </a:path>
            </a:pathLst>
          </a:custGeom>
          <a:blipFill>
            <a:blip r:embed="rId2">
              <a:alphaModFix amt="36000"/>
            </a:blip>
            <a:stretch>
              <a:fillRect l="0" t="0" r="0" b="0"/>
            </a:stretch>
          </a:blipFill>
        </p:spPr>
      </p:sp>
      <p:sp>
        <p:nvSpPr>
          <p:cNvPr name="Freeform 3" id="3"/>
          <p:cNvSpPr/>
          <p:nvPr/>
        </p:nvSpPr>
        <p:spPr>
          <a:xfrm flipH="false" flipV="false" rot="-10800000">
            <a:off x="1028700" y="5497950"/>
            <a:ext cx="7596548" cy="3741300"/>
          </a:xfrm>
          <a:custGeom>
            <a:avLst/>
            <a:gdLst/>
            <a:ahLst/>
            <a:cxnLst/>
            <a:rect r="r" b="b" t="t" l="l"/>
            <a:pathLst>
              <a:path h="3741300" w="7596548">
                <a:moveTo>
                  <a:pt x="0" y="0"/>
                </a:moveTo>
                <a:lnTo>
                  <a:pt x="7596548" y="0"/>
                </a:lnTo>
                <a:lnTo>
                  <a:pt x="7596548" y="3741300"/>
                </a:lnTo>
                <a:lnTo>
                  <a:pt x="0" y="3741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79469" y="1559511"/>
            <a:ext cx="5495010" cy="7698789"/>
          </a:xfrm>
          <a:custGeom>
            <a:avLst/>
            <a:gdLst/>
            <a:ahLst/>
            <a:cxnLst/>
            <a:rect r="r" b="b" t="t" l="l"/>
            <a:pathLst>
              <a:path h="7698789" w="5495010">
                <a:moveTo>
                  <a:pt x="0" y="0"/>
                </a:moveTo>
                <a:lnTo>
                  <a:pt x="5495010" y="0"/>
                </a:lnTo>
                <a:lnTo>
                  <a:pt x="5495010" y="7698789"/>
                </a:lnTo>
                <a:lnTo>
                  <a:pt x="0" y="7698789"/>
                </a:lnTo>
                <a:lnTo>
                  <a:pt x="0" y="0"/>
                </a:lnTo>
                <a:close/>
              </a:path>
            </a:pathLst>
          </a:custGeom>
          <a:blipFill>
            <a:blip r:embed="rId5"/>
            <a:stretch>
              <a:fillRect l="0" t="0" r="0" b="0"/>
            </a:stretch>
          </a:blipFill>
        </p:spPr>
      </p:sp>
      <p:sp>
        <p:nvSpPr>
          <p:cNvPr name="TextBox 5" id="5"/>
          <p:cNvSpPr txBox="true"/>
          <p:nvPr/>
        </p:nvSpPr>
        <p:spPr>
          <a:xfrm rot="0">
            <a:off x="10151883" y="2037310"/>
            <a:ext cx="7648050" cy="760095"/>
          </a:xfrm>
          <a:prstGeom prst="rect">
            <a:avLst/>
          </a:prstGeom>
        </p:spPr>
        <p:txBody>
          <a:bodyPr anchor="t" rtlCol="false" tIns="0" lIns="0" bIns="0" rIns="0">
            <a:spAutoFit/>
          </a:bodyPr>
          <a:lstStyle/>
          <a:p>
            <a:pPr algn="l" marL="0" indent="0" lvl="0">
              <a:lnSpc>
                <a:spcPts val="5580"/>
              </a:lnSpc>
            </a:pPr>
            <a:r>
              <a:rPr lang="en-US" sz="6200" spc="62">
                <a:solidFill>
                  <a:srgbClr val="FFFFFF"/>
                </a:solidFill>
                <a:latin typeface="RQND Pro Wide"/>
                <a:ea typeface="RQND Pro Wide"/>
                <a:cs typeface="RQND Pro Wide"/>
                <a:sym typeface="RQND Pro Wide"/>
              </a:rPr>
              <a:t>gay station</a:t>
            </a:r>
          </a:p>
        </p:txBody>
      </p:sp>
      <p:grpSp>
        <p:nvGrpSpPr>
          <p:cNvPr name="Group 6" id="6"/>
          <p:cNvGrpSpPr/>
          <p:nvPr/>
        </p:nvGrpSpPr>
        <p:grpSpPr>
          <a:xfrm rot="0">
            <a:off x="10151883" y="5506115"/>
            <a:ext cx="1355505" cy="758977"/>
            <a:chOff x="0" y="0"/>
            <a:chExt cx="604163" cy="338284"/>
          </a:xfrm>
        </p:grpSpPr>
        <p:sp>
          <p:nvSpPr>
            <p:cNvPr name="Freeform 7" id="7"/>
            <p:cNvSpPr/>
            <p:nvPr/>
          </p:nvSpPr>
          <p:spPr>
            <a:xfrm flipH="false" flipV="false" rot="0">
              <a:off x="0" y="0"/>
              <a:ext cx="604163" cy="338284"/>
            </a:xfrm>
            <a:custGeom>
              <a:avLst/>
              <a:gdLst/>
              <a:ahLst/>
              <a:cxnLst/>
              <a:rect r="r" b="b" t="t" l="l"/>
              <a:pathLst>
                <a:path h="338284" w="604163">
                  <a:moveTo>
                    <a:pt x="0" y="0"/>
                  </a:moveTo>
                  <a:lnTo>
                    <a:pt x="604163" y="0"/>
                  </a:lnTo>
                  <a:lnTo>
                    <a:pt x="604163" y="338284"/>
                  </a:lnTo>
                  <a:lnTo>
                    <a:pt x="0" y="338284"/>
                  </a:lnTo>
                  <a:close/>
                </a:path>
              </a:pathLst>
            </a:custGeom>
            <a:solidFill>
              <a:srgbClr val="7243F5"/>
            </a:solidFill>
          </p:spPr>
        </p:sp>
      </p:grpSp>
      <p:sp>
        <p:nvSpPr>
          <p:cNvPr name="TextBox 8" id="8"/>
          <p:cNvSpPr txBox="true"/>
          <p:nvPr/>
        </p:nvSpPr>
        <p:spPr>
          <a:xfrm rot="0">
            <a:off x="10522621" y="5667813"/>
            <a:ext cx="7260733" cy="448098"/>
          </a:xfrm>
          <a:prstGeom prst="rect">
            <a:avLst/>
          </a:prstGeom>
        </p:spPr>
        <p:txBody>
          <a:bodyPr anchor="t" rtlCol="false" tIns="0" lIns="0" bIns="0" rIns="0">
            <a:spAutoFit/>
          </a:bodyPr>
          <a:lstStyle/>
          <a:p>
            <a:pPr algn="l">
              <a:lnSpc>
                <a:spcPts val="3651"/>
              </a:lnSpc>
            </a:pPr>
            <a:r>
              <a:rPr lang="en-US" b="true" sz="2608" spc="26">
                <a:solidFill>
                  <a:srgbClr val="FFFFFF"/>
                </a:solidFill>
                <a:latin typeface="Red Hat Display Bold"/>
                <a:ea typeface="Red Hat Display Bold"/>
                <a:cs typeface="Red Hat Display Bold"/>
                <a:sym typeface="Red Hat Display Bold"/>
              </a:rPr>
              <a:t>THE INTERFACE HAS A MINIMALIST STYLE.</a:t>
            </a:r>
          </a:p>
        </p:txBody>
      </p:sp>
      <p:grpSp>
        <p:nvGrpSpPr>
          <p:cNvPr name="Group 9" id="9"/>
          <p:cNvGrpSpPr/>
          <p:nvPr/>
        </p:nvGrpSpPr>
        <p:grpSpPr>
          <a:xfrm rot="0">
            <a:off x="10151883" y="6835652"/>
            <a:ext cx="6830156" cy="758977"/>
            <a:chOff x="0" y="0"/>
            <a:chExt cx="3044271" cy="338284"/>
          </a:xfrm>
        </p:grpSpPr>
        <p:sp>
          <p:nvSpPr>
            <p:cNvPr name="Freeform 10" id="10"/>
            <p:cNvSpPr/>
            <p:nvPr/>
          </p:nvSpPr>
          <p:spPr>
            <a:xfrm flipH="false" flipV="false" rot="0">
              <a:off x="0" y="0"/>
              <a:ext cx="3044271" cy="338284"/>
            </a:xfrm>
            <a:custGeom>
              <a:avLst/>
              <a:gdLst/>
              <a:ahLst/>
              <a:cxnLst/>
              <a:rect r="r" b="b" t="t" l="l"/>
              <a:pathLst>
                <a:path h="338284" w="3044271">
                  <a:moveTo>
                    <a:pt x="0" y="0"/>
                  </a:moveTo>
                  <a:lnTo>
                    <a:pt x="3044271" y="0"/>
                  </a:lnTo>
                  <a:lnTo>
                    <a:pt x="3044271" y="338284"/>
                  </a:lnTo>
                  <a:lnTo>
                    <a:pt x="0" y="338284"/>
                  </a:lnTo>
                  <a:close/>
                </a:path>
              </a:pathLst>
            </a:custGeom>
            <a:solidFill>
              <a:srgbClr val="7243F5"/>
            </a:solidFill>
          </p:spPr>
        </p:sp>
      </p:grpSp>
      <p:sp>
        <p:nvSpPr>
          <p:cNvPr name="TextBox 11" id="11"/>
          <p:cNvSpPr txBox="true"/>
          <p:nvPr/>
        </p:nvSpPr>
        <p:spPr>
          <a:xfrm rot="0">
            <a:off x="10522621" y="7006875"/>
            <a:ext cx="7277313" cy="455083"/>
          </a:xfrm>
          <a:prstGeom prst="rect">
            <a:avLst/>
          </a:prstGeom>
        </p:spPr>
        <p:txBody>
          <a:bodyPr anchor="t" rtlCol="false" tIns="0" lIns="0" bIns="0" rIns="0">
            <a:spAutoFit/>
          </a:bodyPr>
          <a:lstStyle/>
          <a:p>
            <a:pPr algn="l" marL="0" indent="0" lvl="0">
              <a:lnSpc>
                <a:spcPts val="3791"/>
              </a:lnSpc>
              <a:spcBef>
                <a:spcPct val="0"/>
              </a:spcBef>
            </a:pPr>
            <a:r>
              <a:rPr lang="en-US" b="true" sz="2708" spc="27">
                <a:solidFill>
                  <a:srgbClr val="FFFFFF"/>
                </a:solidFill>
                <a:latin typeface="Red Hat Display Bold"/>
                <a:ea typeface="Red Hat Display Bold"/>
                <a:cs typeface="Red Hat Display Bold"/>
                <a:sym typeface="Red Hat Display Bold"/>
              </a:rPr>
              <a:t>OUTSTANDING CUSTOMER SERVICE.</a:t>
            </a:r>
          </a:p>
        </p:txBody>
      </p:sp>
      <p:grpSp>
        <p:nvGrpSpPr>
          <p:cNvPr name="Group 12" id="12"/>
          <p:cNvGrpSpPr/>
          <p:nvPr/>
        </p:nvGrpSpPr>
        <p:grpSpPr>
          <a:xfrm rot="0">
            <a:off x="10180023" y="8162356"/>
            <a:ext cx="1355505" cy="758977"/>
            <a:chOff x="0" y="0"/>
            <a:chExt cx="604163" cy="338284"/>
          </a:xfrm>
        </p:grpSpPr>
        <p:sp>
          <p:nvSpPr>
            <p:cNvPr name="Freeform 13" id="13"/>
            <p:cNvSpPr/>
            <p:nvPr/>
          </p:nvSpPr>
          <p:spPr>
            <a:xfrm flipH="false" flipV="false" rot="0">
              <a:off x="0" y="0"/>
              <a:ext cx="604163" cy="338284"/>
            </a:xfrm>
            <a:custGeom>
              <a:avLst/>
              <a:gdLst/>
              <a:ahLst/>
              <a:cxnLst/>
              <a:rect r="r" b="b" t="t" l="l"/>
              <a:pathLst>
                <a:path h="338284" w="604163">
                  <a:moveTo>
                    <a:pt x="0" y="0"/>
                  </a:moveTo>
                  <a:lnTo>
                    <a:pt x="604163" y="0"/>
                  </a:lnTo>
                  <a:lnTo>
                    <a:pt x="604163" y="338284"/>
                  </a:lnTo>
                  <a:lnTo>
                    <a:pt x="0" y="338284"/>
                  </a:lnTo>
                  <a:close/>
                </a:path>
              </a:pathLst>
            </a:custGeom>
            <a:solidFill>
              <a:srgbClr val="7243F5"/>
            </a:solidFill>
          </p:spPr>
        </p:sp>
      </p:grpSp>
      <p:sp>
        <p:nvSpPr>
          <p:cNvPr name="TextBox 14" id="14"/>
          <p:cNvSpPr txBox="true"/>
          <p:nvPr/>
        </p:nvSpPr>
        <p:spPr>
          <a:xfrm rot="0">
            <a:off x="10550761" y="8333579"/>
            <a:ext cx="6431278" cy="455083"/>
          </a:xfrm>
          <a:prstGeom prst="rect">
            <a:avLst/>
          </a:prstGeom>
        </p:spPr>
        <p:txBody>
          <a:bodyPr anchor="t" rtlCol="false" tIns="0" lIns="0" bIns="0" rIns="0">
            <a:spAutoFit/>
          </a:bodyPr>
          <a:lstStyle/>
          <a:p>
            <a:pPr algn="l" marL="0" indent="0" lvl="0">
              <a:lnSpc>
                <a:spcPts val="3791"/>
              </a:lnSpc>
              <a:spcBef>
                <a:spcPct val="0"/>
              </a:spcBef>
            </a:pPr>
            <a:r>
              <a:rPr lang="en-US" b="true" sz="2708" spc="27">
                <a:solidFill>
                  <a:srgbClr val="FFFFFF"/>
                </a:solidFill>
                <a:latin typeface="Red Hat Display Bold"/>
                <a:ea typeface="Red Hat Display Bold"/>
                <a:cs typeface="Red Hat Display Bold"/>
                <a:sym typeface="Red Hat Display Bold"/>
              </a:rPr>
              <a:t>EASY MANAGEMENT PLATFORM.</a:t>
            </a:r>
          </a:p>
        </p:txBody>
      </p:sp>
      <p:sp>
        <p:nvSpPr>
          <p:cNvPr name="TextBox 15" id="15"/>
          <p:cNvSpPr txBox="true"/>
          <p:nvPr/>
        </p:nvSpPr>
        <p:spPr>
          <a:xfrm rot="0">
            <a:off x="10151883" y="1475015"/>
            <a:ext cx="5208264" cy="381320"/>
          </a:xfrm>
          <a:prstGeom prst="rect">
            <a:avLst/>
          </a:prstGeom>
        </p:spPr>
        <p:txBody>
          <a:bodyPr anchor="t" rtlCol="false" tIns="0" lIns="0" bIns="0" rIns="0">
            <a:spAutoFit/>
          </a:bodyPr>
          <a:lstStyle/>
          <a:p>
            <a:pPr algn="l" marL="0" indent="0" lvl="0">
              <a:lnSpc>
                <a:spcPts val="3220"/>
              </a:lnSpc>
              <a:spcBef>
                <a:spcPct val="0"/>
              </a:spcBef>
            </a:pPr>
            <a:r>
              <a:rPr lang="en-US" b="true" sz="2300" spc="23">
                <a:solidFill>
                  <a:srgbClr val="7243F5"/>
                </a:solidFill>
                <a:latin typeface="Red Hat Display Bold"/>
                <a:ea typeface="Red Hat Display Bold"/>
                <a:cs typeface="Red Hat Display Bold"/>
                <a:sym typeface="Red Hat Display Bold"/>
              </a:rPr>
              <a:t>Internet cafe management products.</a:t>
            </a:r>
          </a:p>
        </p:txBody>
      </p:sp>
      <p:grpSp>
        <p:nvGrpSpPr>
          <p:cNvPr name="Group 16" id="16"/>
          <p:cNvGrpSpPr/>
          <p:nvPr/>
        </p:nvGrpSpPr>
        <p:grpSpPr>
          <a:xfrm rot="0">
            <a:off x="0" y="9464896"/>
            <a:ext cx="952500" cy="822104"/>
            <a:chOff x="0" y="0"/>
            <a:chExt cx="6037910" cy="5211327"/>
          </a:xfrm>
        </p:grpSpPr>
        <p:sp>
          <p:nvSpPr>
            <p:cNvPr name="Freeform 17" id="17"/>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8" id="18"/>
          <p:cNvGrpSpPr/>
          <p:nvPr/>
        </p:nvGrpSpPr>
        <p:grpSpPr>
          <a:xfrm rot="0">
            <a:off x="17335500" y="9464896"/>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0" id="20"/>
          <p:cNvGrpSpPr/>
          <p:nvPr/>
        </p:nvGrpSpPr>
        <p:grpSpPr>
          <a:xfrm rot="0">
            <a:off x="0" y="0"/>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2" id="22"/>
          <p:cNvGrpSpPr/>
          <p:nvPr/>
        </p:nvGrpSpPr>
        <p:grpSpPr>
          <a:xfrm rot="0">
            <a:off x="17335500" y="0"/>
            <a:ext cx="952500" cy="822104"/>
            <a:chOff x="0" y="0"/>
            <a:chExt cx="6037910" cy="5211327"/>
          </a:xfrm>
        </p:grpSpPr>
        <p:sp>
          <p:nvSpPr>
            <p:cNvPr name="Freeform 23" id="23"/>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TextBox 24" id="24"/>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790095" y="2398255"/>
            <a:ext cx="6093691" cy="6093691"/>
          </a:xfrm>
          <a:custGeom>
            <a:avLst/>
            <a:gdLst/>
            <a:ahLst/>
            <a:cxnLst/>
            <a:rect r="r" b="b" t="t" l="l"/>
            <a:pathLst>
              <a:path h="6093691" w="6093691">
                <a:moveTo>
                  <a:pt x="0" y="0"/>
                </a:moveTo>
                <a:lnTo>
                  <a:pt x="6093691" y="0"/>
                </a:lnTo>
                <a:lnTo>
                  <a:pt x="6093691" y="6093691"/>
                </a:lnTo>
                <a:lnTo>
                  <a:pt x="0" y="6093691"/>
                </a:lnTo>
                <a:lnTo>
                  <a:pt x="0" y="0"/>
                </a:lnTo>
                <a:close/>
              </a:path>
            </a:pathLst>
          </a:custGeom>
          <a:blipFill>
            <a:blip r:embed="rId2">
              <a:alphaModFix amt="62000"/>
            </a:blip>
            <a:stretch>
              <a:fillRect l="0" t="0" r="0" b="0"/>
            </a:stretch>
          </a:blipFill>
        </p:spPr>
      </p:sp>
      <p:grpSp>
        <p:nvGrpSpPr>
          <p:cNvPr name="Group 3" id="3"/>
          <p:cNvGrpSpPr/>
          <p:nvPr/>
        </p:nvGrpSpPr>
        <p:grpSpPr>
          <a:xfrm rot="0">
            <a:off x="734427" y="715916"/>
            <a:ext cx="17198290" cy="8941184"/>
            <a:chOff x="0" y="0"/>
            <a:chExt cx="4000884" cy="2080012"/>
          </a:xfrm>
        </p:grpSpPr>
        <p:sp>
          <p:nvSpPr>
            <p:cNvPr name="Freeform 4" id="4"/>
            <p:cNvSpPr/>
            <p:nvPr/>
          </p:nvSpPr>
          <p:spPr>
            <a:xfrm flipH="false" flipV="false" rot="0">
              <a:off x="0" y="0"/>
              <a:ext cx="4000884" cy="2080012"/>
            </a:xfrm>
            <a:custGeom>
              <a:avLst/>
              <a:gdLst/>
              <a:ahLst/>
              <a:cxnLst/>
              <a:rect r="r" b="b" t="t" l="l"/>
              <a:pathLst>
                <a:path h="2080012" w="4000884">
                  <a:moveTo>
                    <a:pt x="0" y="0"/>
                  </a:moveTo>
                  <a:lnTo>
                    <a:pt x="4000884" y="0"/>
                  </a:lnTo>
                  <a:lnTo>
                    <a:pt x="4000884" y="2080012"/>
                  </a:lnTo>
                  <a:lnTo>
                    <a:pt x="0" y="2080012"/>
                  </a:lnTo>
                  <a:close/>
                </a:path>
              </a:pathLst>
            </a:custGeom>
            <a:solidFill>
              <a:srgbClr val="060607">
                <a:alpha val="70980"/>
              </a:srgbClr>
            </a:solidFill>
          </p:spPr>
        </p:sp>
      </p:grpSp>
      <p:grpSp>
        <p:nvGrpSpPr>
          <p:cNvPr name="Group 5" id="5"/>
          <p:cNvGrpSpPr/>
          <p:nvPr/>
        </p:nvGrpSpPr>
        <p:grpSpPr>
          <a:xfrm rot="0">
            <a:off x="8836940" y="1253451"/>
            <a:ext cx="2836455" cy="2460595"/>
            <a:chOff x="0" y="0"/>
            <a:chExt cx="3781940" cy="3280793"/>
          </a:xfrm>
        </p:grpSpPr>
        <p:pic>
          <p:nvPicPr>
            <p:cNvPr name="Picture 6" id="6"/>
            <p:cNvPicPr>
              <a:picLocks noChangeAspect="true"/>
            </p:cNvPicPr>
            <p:nvPr/>
          </p:nvPicPr>
          <p:blipFill>
            <a:blip r:embed="rId3"/>
            <a:srcRect l="0" t="21101" r="0" b="21101"/>
            <a:stretch>
              <a:fillRect/>
            </a:stretch>
          </p:blipFill>
          <p:spPr>
            <a:xfrm flipH="false" flipV="false">
              <a:off x="0" y="0"/>
              <a:ext cx="3781940" cy="3280793"/>
            </a:xfrm>
            <a:prstGeom prst="rect">
              <a:avLst/>
            </a:prstGeom>
          </p:spPr>
        </p:pic>
      </p:grpSp>
      <p:sp>
        <p:nvSpPr>
          <p:cNvPr name="Freeform 7" id="7"/>
          <p:cNvSpPr/>
          <p:nvPr/>
        </p:nvSpPr>
        <p:spPr>
          <a:xfrm flipH="false" flipV="false" rot="0">
            <a:off x="952500" y="2122775"/>
            <a:ext cx="5831023" cy="3513579"/>
          </a:xfrm>
          <a:custGeom>
            <a:avLst/>
            <a:gdLst/>
            <a:ahLst/>
            <a:cxnLst/>
            <a:rect r="r" b="b" t="t" l="l"/>
            <a:pathLst>
              <a:path h="3513579" w="5831023">
                <a:moveTo>
                  <a:pt x="0" y="0"/>
                </a:moveTo>
                <a:lnTo>
                  <a:pt x="5831023" y="0"/>
                </a:lnTo>
                <a:lnTo>
                  <a:pt x="5831023" y="3513578"/>
                </a:lnTo>
                <a:lnTo>
                  <a:pt x="0" y="3513578"/>
                </a:lnTo>
                <a:lnTo>
                  <a:pt x="0" y="0"/>
                </a:lnTo>
                <a:close/>
              </a:path>
            </a:pathLst>
          </a:custGeom>
          <a:blipFill>
            <a:blip r:embed="rId4"/>
            <a:stretch>
              <a:fillRect l="0" t="-53885" r="0" b="-53885"/>
            </a:stretch>
          </a:blipFill>
        </p:spPr>
      </p:sp>
      <p:grpSp>
        <p:nvGrpSpPr>
          <p:cNvPr name="Group 8" id="8"/>
          <p:cNvGrpSpPr/>
          <p:nvPr/>
        </p:nvGrpSpPr>
        <p:grpSpPr>
          <a:xfrm rot="0">
            <a:off x="8836940" y="4092499"/>
            <a:ext cx="2836455" cy="2460595"/>
            <a:chOff x="0" y="0"/>
            <a:chExt cx="3781940" cy="3280793"/>
          </a:xfrm>
        </p:grpSpPr>
        <p:pic>
          <p:nvPicPr>
            <p:cNvPr name="Picture 9" id="9"/>
            <p:cNvPicPr>
              <a:picLocks noChangeAspect="true"/>
            </p:cNvPicPr>
            <p:nvPr/>
          </p:nvPicPr>
          <p:blipFill>
            <a:blip r:embed="rId5"/>
            <a:srcRect l="11605" t="0" r="11605" b="0"/>
            <a:stretch>
              <a:fillRect/>
            </a:stretch>
          </p:blipFill>
          <p:spPr>
            <a:xfrm flipH="false" flipV="false">
              <a:off x="0" y="0"/>
              <a:ext cx="3781940" cy="3280793"/>
            </a:xfrm>
            <a:prstGeom prst="rect">
              <a:avLst/>
            </a:prstGeom>
          </p:spPr>
        </p:pic>
      </p:grpSp>
      <p:grpSp>
        <p:nvGrpSpPr>
          <p:cNvPr name="Group 10" id="10"/>
          <p:cNvGrpSpPr/>
          <p:nvPr/>
        </p:nvGrpSpPr>
        <p:grpSpPr>
          <a:xfrm rot="0">
            <a:off x="8836940" y="6938533"/>
            <a:ext cx="2836455" cy="2460595"/>
            <a:chOff x="0" y="0"/>
            <a:chExt cx="3781940" cy="3280793"/>
          </a:xfrm>
        </p:grpSpPr>
        <p:pic>
          <p:nvPicPr>
            <p:cNvPr name="Picture 11" id="11"/>
            <p:cNvPicPr>
              <a:picLocks noChangeAspect="true"/>
            </p:cNvPicPr>
            <p:nvPr/>
          </p:nvPicPr>
          <p:blipFill>
            <a:blip r:embed="rId6"/>
            <a:srcRect l="0" t="6625" r="0" b="6625"/>
            <a:stretch>
              <a:fillRect/>
            </a:stretch>
          </p:blipFill>
          <p:spPr>
            <a:xfrm flipH="false" flipV="false">
              <a:off x="0" y="0"/>
              <a:ext cx="3781940" cy="3280793"/>
            </a:xfrm>
            <a:prstGeom prst="rect">
              <a:avLst/>
            </a:prstGeom>
          </p:spPr>
        </p:pic>
      </p:grpSp>
      <p:sp>
        <p:nvSpPr>
          <p:cNvPr name="Freeform 12" id="12"/>
          <p:cNvSpPr/>
          <p:nvPr/>
        </p:nvSpPr>
        <p:spPr>
          <a:xfrm flipH="false" flipV="false" rot="3397741">
            <a:off x="9636936" y="3376855"/>
            <a:ext cx="1236464" cy="944349"/>
          </a:xfrm>
          <a:custGeom>
            <a:avLst/>
            <a:gdLst/>
            <a:ahLst/>
            <a:cxnLst/>
            <a:rect r="r" b="b" t="t" l="l"/>
            <a:pathLst>
              <a:path h="944349" w="1236464">
                <a:moveTo>
                  <a:pt x="0" y="0"/>
                </a:moveTo>
                <a:lnTo>
                  <a:pt x="1236464" y="0"/>
                </a:lnTo>
                <a:lnTo>
                  <a:pt x="1236464" y="944349"/>
                </a:lnTo>
                <a:lnTo>
                  <a:pt x="0" y="9443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3397741">
            <a:off x="9636936" y="6054247"/>
            <a:ext cx="1236464" cy="944349"/>
          </a:xfrm>
          <a:custGeom>
            <a:avLst/>
            <a:gdLst/>
            <a:ahLst/>
            <a:cxnLst/>
            <a:rect r="r" b="b" t="t" l="l"/>
            <a:pathLst>
              <a:path h="944349" w="1236464">
                <a:moveTo>
                  <a:pt x="0" y="0"/>
                </a:moveTo>
                <a:lnTo>
                  <a:pt x="1236464" y="0"/>
                </a:lnTo>
                <a:lnTo>
                  <a:pt x="1236464" y="944350"/>
                </a:lnTo>
                <a:lnTo>
                  <a:pt x="0" y="94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0" y="9464896"/>
            <a:ext cx="952500" cy="822104"/>
            <a:chOff x="0" y="0"/>
            <a:chExt cx="6037910" cy="5211327"/>
          </a:xfrm>
        </p:grpSpPr>
        <p:sp>
          <p:nvSpPr>
            <p:cNvPr name="Freeform 15" id="15"/>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6" id="16"/>
          <p:cNvGrpSpPr/>
          <p:nvPr/>
        </p:nvGrpSpPr>
        <p:grpSpPr>
          <a:xfrm rot="0">
            <a:off x="17335500" y="9464896"/>
            <a:ext cx="952500" cy="822104"/>
            <a:chOff x="0" y="0"/>
            <a:chExt cx="6037910" cy="5211327"/>
          </a:xfrm>
        </p:grpSpPr>
        <p:sp>
          <p:nvSpPr>
            <p:cNvPr name="Freeform 17" id="17"/>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18" id="18"/>
          <p:cNvGrpSpPr/>
          <p:nvPr/>
        </p:nvGrpSpPr>
        <p:grpSpPr>
          <a:xfrm rot="0">
            <a:off x="0" y="0"/>
            <a:ext cx="952500" cy="822104"/>
            <a:chOff x="0" y="0"/>
            <a:chExt cx="6037910" cy="5211327"/>
          </a:xfrm>
        </p:grpSpPr>
        <p:sp>
          <p:nvSpPr>
            <p:cNvPr name="Freeform 19" id="19"/>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grpSp>
        <p:nvGrpSpPr>
          <p:cNvPr name="Group 20" id="20"/>
          <p:cNvGrpSpPr/>
          <p:nvPr/>
        </p:nvGrpSpPr>
        <p:grpSpPr>
          <a:xfrm rot="0">
            <a:off x="17335500" y="0"/>
            <a:ext cx="952500" cy="822104"/>
            <a:chOff x="0" y="0"/>
            <a:chExt cx="6037910" cy="5211327"/>
          </a:xfrm>
        </p:grpSpPr>
        <p:sp>
          <p:nvSpPr>
            <p:cNvPr name="Freeform 21" id="21"/>
            <p:cNvSpPr/>
            <p:nvPr/>
          </p:nvSpPr>
          <p:spPr>
            <a:xfrm flipH="false" flipV="false" rot="0">
              <a:off x="0" y="0"/>
              <a:ext cx="6037910" cy="5211327"/>
            </a:xfrm>
            <a:custGeom>
              <a:avLst/>
              <a:gdLst/>
              <a:ahLst/>
              <a:cxnLst/>
              <a:rect r="r" b="b" t="t" l="l"/>
              <a:pathLst>
                <a:path h="5211327" w="6037910">
                  <a:moveTo>
                    <a:pt x="0" y="0"/>
                  </a:moveTo>
                  <a:lnTo>
                    <a:pt x="6037910" y="0"/>
                  </a:lnTo>
                  <a:lnTo>
                    <a:pt x="6037910" y="5211327"/>
                  </a:lnTo>
                  <a:lnTo>
                    <a:pt x="0" y="5211327"/>
                  </a:lnTo>
                  <a:close/>
                </a:path>
              </a:pathLst>
            </a:custGeom>
            <a:solidFill>
              <a:srgbClr val="7849FE"/>
            </a:solidFill>
          </p:spPr>
        </p:sp>
      </p:grpSp>
      <p:sp>
        <p:nvSpPr>
          <p:cNvPr name="AutoShape 22" id="22"/>
          <p:cNvSpPr/>
          <p:nvPr/>
        </p:nvSpPr>
        <p:spPr>
          <a:xfrm>
            <a:off x="952500" y="5750397"/>
            <a:ext cx="5831023" cy="0"/>
          </a:xfrm>
          <a:prstGeom prst="line">
            <a:avLst/>
          </a:prstGeom>
          <a:ln cap="flat" w="123825">
            <a:solidFill>
              <a:srgbClr val="7243F5"/>
            </a:solidFill>
            <a:prstDash val="solid"/>
            <a:headEnd type="none" len="sm" w="sm"/>
            <a:tailEnd type="none" len="sm" w="sm"/>
          </a:ln>
        </p:spPr>
      </p:sp>
      <p:sp>
        <p:nvSpPr>
          <p:cNvPr name="TextBox 23" id="23"/>
          <p:cNvSpPr txBox="true"/>
          <p:nvPr/>
        </p:nvSpPr>
        <p:spPr>
          <a:xfrm rot="0">
            <a:off x="952500" y="961677"/>
            <a:ext cx="7057602" cy="1047750"/>
          </a:xfrm>
          <a:prstGeom prst="rect">
            <a:avLst/>
          </a:prstGeom>
        </p:spPr>
        <p:txBody>
          <a:bodyPr anchor="t" rtlCol="false" tIns="0" lIns="0" bIns="0" rIns="0">
            <a:spAutoFit/>
          </a:bodyPr>
          <a:lstStyle/>
          <a:p>
            <a:pPr algn="l" marL="0" indent="0" lvl="0">
              <a:lnSpc>
                <a:spcPts val="8400"/>
              </a:lnSpc>
              <a:spcBef>
                <a:spcPct val="0"/>
              </a:spcBef>
            </a:pPr>
            <a:r>
              <a:rPr lang="en-US" sz="6000" spc="60">
                <a:solidFill>
                  <a:srgbClr val="FFFFFF"/>
                </a:solidFill>
                <a:latin typeface="RQND Pro Wide"/>
                <a:ea typeface="RQND Pro Wide"/>
                <a:cs typeface="RQND Pro Wide"/>
                <a:sym typeface="RQND Pro Wide"/>
              </a:rPr>
              <a:t>Main target</a:t>
            </a:r>
          </a:p>
        </p:txBody>
      </p:sp>
      <p:sp>
        <p:nvSpPr>
          <p:cNvPr name="TextBox 24" id="24"/>
          <p:cNvSpPr txBox="true"/>
          <p:nvPr/>
        </p:nvSpPr>
        <p:spPr>
          <a:xfrm rot="0">
            <a:off x="629962" y="6077561"/>
            <a:ext cx="6802016" cy="2836546"/>
          </a:xfrm>
          <a:prstGeom prst="rect">
            <a:avLst/>
          </a:prstGeom>
        </p:spPr>
        <p:txBody>
          <a:bodyPr anchor="t" rtlCol="false" tIns="0" lIns="0" bIns="0" rIns="0">
            <a:spAutoFit/>
          </a:bodyPr>
          <a:lstStyle/>
          <a:p>
            <a:pPr algn="l" marL="582925" indent="-291463" lvl="1">
              <a:lnSpc>
                <a:spcPts val="3779"/>
              </a:lnSpc>
              <a:buFont typeface="Arial"/>
              <a:buChar char="•"/>
            </a:pPr>
            <a:r>
              <a:rPr lang="en-US" b="true" sz="2699">
                <a:solidFill>
                  <a:srgbClr val="FFFFFF"/>
                </a:solidFill>
                <a:latin typeface="Red Hat Display Bold"/>
                <a:ea typeface="Red Hat Display Bold"/>
                <a:cs typeface="Red Hat Display Bold"/>
                <a:sym typeface="Red Hat Display Bold"/>
              </a:rPr>
              <a:t>Provide detailed design for Cyber ​​Gaming (CG) system development and deployment.</a:t>
            </a:r>
          </a:p>
          <a:p>
            <a:pPr algn="l" marL="582925" indent="-291463" lvl="1">
              <a:lnSpc>
                <a:spcPts val="3779"/>
              </a:lnSpc>
              <a:buFont typeface="Arial"/>
              <a:buChar char="•"/>
            </a:pPr>
            <a:r>
              <a:rPr lang="en-US" b="true" sz="2699">
                <a:solidFill>
                  <a:srgbClr val="FFFFFF"/>
                </a:solidFill>
                <a:latin typeface="Red Hat Display Bold"/>
                <a:ea typeface="Red Hat Display Bold"/>
                <a:cs typeface="Red Hat Display Bold"/>
                <a:sym typeface="Red Hat Display Bold"/>
              </a:rPr>
              <a:t>Ensure a unified understanding of scope and objectives across all stakeholders.</a:t>
            </a:r>
          </a:p>
        </p:txBody>
      </p:sp>
      <p:sp>
        <p:nvSpPr>
          <p:cNvPr name="TextBox 25" id="25"/>
          <p:cNvSpPr txBox="true"/>
          <p:nvPr/>
        </p:nvSpPr>
        <p:spPr>
          <a:xfrm rot="0">
            <a:off x="12290580" y="1961802"/>
            <a:ext cx="5044920" cy="140779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Identify functional and non-functional requirements of the system.</a:t>
            </a:r>
          </a:p>
        </p:txBody>
      </p:sp>
      <p:sp>
        <p:nvSpPr>
          <p:cNvPr name="TextBox 26" id="26"/>
          <p:cNvSpPr txBox="true"/>
          <p:nvPr/>
        </p:nvSpPr>
        <p:spPr>
          <a:xfrm rot="0">
            <a:off x="12214380" y="4717390"/>
            <a:ext cx="5044920" cy="140779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Ensure user requirements, system behavior, and technical specifications are clear.</a:t>
            </a:r>
          </a:p>
        </p:txBody>
      </p:sp>
      <p:sp>
        <p:nvSpPr>
          <p:cNvPr name="TextBox 27" id="27"/>
          <p:cNvSpPr txBox="true"/>
          <p:nvPr/>
        </p:nvSpPr>
        <p:spPr>
          <a:xfrm rot="0">
            <a:off x="12214380" y="7202995"/>
            <a:ext cx="5044920" cy="1884046"/>
          </a:xfrm>
          <a:prstGeom prst="rect">
            <a:avLst/>
          </a:prstGeom>
        </p:spPr>
        <p:txBody>
          <a:bodyPr anchor="t" rtlCol="false" tIns="0" lIns="0" bIns="0" rIns="0">
            <a:spAutoFit/>
          </a:bodyPr>
          <a:lstStyle/>
          <a:p>
            <a:pPr algn="l" marL="0" indent="0" lvl="0">
              <a:lnSpc>
                <a:spcPts val="3779"/>
              </a:lnSpc>
              <a:spcBef>
                <a:spcPct val="0"/>
              </a:spcBef>
            </a:pPr>
            <a:r>
              <a:rPr lang="en-US" b="true" sz="2699">
                <a:solidFill>
                  <a:srgbClr val="FFFFFF">
                    <a:alpha val="60000"/>
                  </a:srgbClr>
                </a:solidFill>
                <a:latin typeface="Red Hat Display Bold"/>
                <a:ea typeface="Red Hat Display Bold"/>
                <a:cs typeface="Red Hat Display Bold"/>
                <a:sym typeface="Red Hat Display Bold"/>
              </a:rPr>
              <a:t>Minimize the risk of misunderstandings and ensure software aligns with business requirements.</a:t>
            </a:r>
          </a:p>
        </p:txBody>
      </p:sp>
      <p:sp>
        <p:nvSpPr>
          <p:cNvPr name="TextBox 28" id="28"/>
          <p:cNvSpPr txBox="true"/>
          <p:nvPr/>
        </p:nvSpPr>
        <p:spPr>
          <a:xfrm rot="0">
            <a:off x="17658100" y="958090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DAGZQWXfygI</dc:identifier>
  <dcterms:modified xsi:type="dcterms:W3CDTF">2011-08-01T06:04:30Z</dcterms:modified>
  <cp:revision>1</cp:revision>
  <dc:title>6GAY GAMING</dc:title>
</cp:coreProperties>
</file>